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5" r:id="rId2"/>
    <p:sldMasterId id="2147483657" r:id="rId3"/>
  </p:sldMasterIdLst>
  <p:notesMasterIdLst>
    <p:notesMasterId r:id="rId16"/>
  </p:notesMasterIdLst>
  <p:sldIdLst>
    <p:sldId id="257" r:id="rId4"/>
    <p:sldId id="298" r:id="rId5"/>
    <p:sldId id="301" r:id="rId6"/>
    <p:sldId id="299" r:id="rId7"/>
    <p:sldId id="286" r:id="rId8"/>
    <p:sldId id="297" r:id="rId9"/>
    <p:sldId id="300" r:id="rId10"/>
    <p:sldId id="287" r:id="rId11"/>
    <p:sldId id="293" r:id="rId12"/>
    <p:sldId id="270" r:id="rId13"/>
    <p:sldId id="291" r:id="rId14"/>
    <p:sldId id="258" r:id="rId15"/>
  </p:sldIdLst>
  <p:sldSz cx="9144000" cy="5143500" type="screen16x9"/>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2874B0"/>
    <a:srgbClr val="255C8C"/>
    <a:srgbClr val="00863D"/>
    <a:srgbClr val="173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12"/>
    <p:restoredTop sz="84911" autoAdjust="0"/>
  </p:normalViewPr>
  <p:slideViewPr>
    <p:cSldViewPr showGuides="1">
      <p:cViewPr>
        <p:scale>
          <a:sx n="124" d="100"/>
          <a:sy n="124" d="100"/>
        </p:scale>
        <p:origin x="-32" y="-344"/>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2" d="100"/>
          <a:sy n="82" d="100"/>
        </p:scale>
        <p:origin x="-3852"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A65AED-BE86-4229-BFBF-41189A857915}"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C656B855-42E2-4D45-8A09-E292843186A9}">
      <dgm:prSet phldrT="[Текст]"/>
      <dgm:spPr>
        <a:solidFill>
          <a:schemeClr val="accent3">
            <a:lumMod val="75000"/>
          </a:schemeClr>
        </a:solidFill>
      </dgm:spPr>
      <dgm:t>
        <a:bodyPr/>
        <a:lstStyle/>
        <a:p>
          <a:r>
            <a:rPr lang="ru-RU" b="1" spc="30" dirty="0">
              <a:solidFill>
                <a:srgbClr val="FFFFFF"/>
              </a:solidFill>
              <a:latin typeface="Arial"/>
              <a:cs typeface="Arial"/>
            </a:rPr>
            <a:t>- high compatibility, </a:t>
          </a:r>
        </a:p>
        <a:p>
          <a:r>
            <a:rPr lang="ru-RU" b="1" spc="30" dirty="0">
              <a:solidFill>
                <a:srgbClr val="FFFFFF"/>
              </a:solidFill>
              <a:latin typeface="Arial"/>
              <a:cs typeface="Arial"/>
            </a:rPr>
            <a:t>- </a:t>
          </a:r>
          <a:r>
            <a:rPr lang="en-US" b="1" spc="30" dirty="0">
              <a:solidFill>
                <a:srgbClr val="FFFFFF"/>
              </a:solidFill>
              <a:latin typeface="Arial"/>
              <a:cs typeface="Arial"/>
            </a:rPr>
            <a:t>w</a:t>
          </a:r>
          <a:r>
            <a:rPr lang="ru-RU" b="1" spc="30" dirty="0" err="1">
              <a:solidFill>
                <a:srgbClr val="FFFFFF"/>
              </a:solidFill>
              <a:latin typeface="Arial"/>
              <a:cs typeface="Arial"/>
            </a:rPr>
            <a:t>ider</a:t>
          </a:r>
          <a:r>
            <a:rPr lang="en-US" b="1" spc="30" dirty="0">
              <a:solidFill>
                <a:srgbClr val="FFFFFF"/>
              </a:solidFill>
              <a:latin typeface="Arial"/>
              <a:cs typeface="Arial"/>
            </a:rPr>
            <a:t> </a:t>
          </a:r>
          <a:r>
            <a:rPr lang="ru-RU" b="1" spc="30" dirty="0" err="1">
              <a:solidFill>
                <a:srgbClr val="FFFFFF"/>
              </a:solidFill>
              <a:latin typeface="Arial"/>
              <a:cs typeface="Arial"/>
            </a:rPr>
            <a:t>dynamic</a:t>
          </a:r>
          <a:r>
            <a:rPr lang="ru-RU" b="1" spc="30" dirty="0">
              <a:solidFill>
                <a:srgbClr val="FFFFFF"/>
              </a:solidFill>
              <a:latin typeface="Arial"/>
              <a:cs typeface="Arial"/>
            </a:rPr>
            <a:t> </a:t>
          </a:r>
          <a:r>
            <a:rPr lang="ru-RU" b="1" spc="30" dirty="0" err="1">
              <a:solidFill>
                <a:srgbClr val="FFFFFF"/>
              </a:solidFill>
              <a:latin typeface="Arial"/>
              <a:cs typeface="Arial"/>
            </a:rPr>
            <a:t>series</a:t>
          </a:r>
          <a:r>
            <a:rPr lang="ru-RU" b="1" spc="30" dirty="0">
              <a:solidFill>
                <a:srgbClr val="FFFFFF"/>
              </a:solidFill>
              <a:latin typeface="Arial"/>
              <a:cs typeface="Arial"/>
            </a:rPr>
            <a:t>,</a:t>
          </a:r>
        </a:p>
        <a:p>
          <a:r>
            <a:rPr lang="ru-RU" b="1" spc="30" dirty="0">
              <a:solidFill>
                <a:srgbClr val="FFFFFF"/>
              </a:solidFill>
              <a:latin typeface="Arial"/>
              <a:cs typeface="Arial"/>
            </a:rPr>
            <a:t>- more details,</a:t>
          </a:r>
        </a:p>
        <a:p>
          <a:r>
            <a:rPr lang="ru-RU" b="1" spc="30" dirty="0">
              <a:solidFill>
                <a:srgbClr val="FFFFFF"/>
              </a:solidFill>
              <a:latin typeface="Arial"/>
              <a:cs typeface="Arial"/>
            </a:rPr>
            <a:t>- </a:t>
          </a:r>
          <a:r>
            <a:rPr lang="en-US" b="1" spc="30" dirty="0">
              <a:solidFill>
                <a:srgbClr val="FFFFFF"/>
              </a:solidFill>
              <a:latin typeface="Arial"/>
              <a:cs typeface="Arial"/>
            </a:rPr>
            <a:t>more complete </a:t>
          </a:r>
          <a:r>
            <a:rPr lang="ru-RU" b="1" spc="30" dirty="0" err="1">
              <a:solidFill>
                <a:srgbClr val="FFFFFF"/>
              </a:solidFill>
              <a:latin typeface="Arial"/>
              <a:cs typeface="Arial"/>
            </a:rPr>
            <a:t>data</a:t>
          </a:r>
          <a:endParaRPr lang="ru-RU" b="1" dirty="0"/>
        </a:p>
      </dgm:t>
    </dgm:pt>
    <dgm:pt modelId="{B88449F0-14BA-4FAA-8683-2AA494ECAAA9}" type="parTrans" cxnId="{3BCFC991-815A-4365-98FD-AA164070EB46}">
      <dgm:prSet/>
      <dgm:spPr/>
      <dgm:t>
        <a:bodyPr/>
        <a:lstStyle/>
        <a:p>
          <a:endParaRPr lang="ru-RU"/>
        </a:p>
      </dgm:t>
    </dgm:pt>
    <dgm:pt modelId="{1D71499E-6948-4B21-B4B2-58FED539C065}" type="sibTrans" cxnId="{3BCFC991-815A-4365-98FD-AA164070EB46}">
      <dgm:prSet/>
      <dgm:spPr/>
      <dgm:t>
        <a:bodyPr/>
        <a:lstStyle/>
        <a:p>
          <a:endParaRPr lang="ru-RU"/>
        </a:p>
      </dgm:t>
    </dgm:pt>
    <dgm:pt modelId="{8D499C62-C676-4AA7-9C23-0C4CD25E376A}">
      <dgm:prSet phldrT="[Текст]" custT="1"/>
      <dgm:spPr>
        <a:solidFill>
          <a:srgbClr val="2874B0"/>
        </a:solidFill>
      </dgm:spPr>
      <dgm:t>
        <a:bodyPr/>
        <a:lstStyle/>
        <a:p>
          <a:pPr>
            <a:lnSpc>
              <a:spcPct val="125000"/>
            </a:lnSpc>
          </a:pPr>
          <a:r>
            <a:rPr lang="ru-RU" sz="1100" spc="35" dirty="0">
              <a:solidFill>
                <a:srgbClr val="FFFFFF"/>
              </a:solidFill>
              <a:latin typeface="Arial"/>
              <a:cs typeface="Arial"/>
            </a:rPr>
            <a:t>Unified SDG lab </a:t>
          </a:r>
          <a:r>
            <a:rPr lang="ru-RU" sz="1100" spc="35" dirty="0" err="1">
              <a:solidFill>
                <a:srgbClr val="FFFFFF"/>
              </a:solidFill>
              <a:latin typeface="Arial"/>
              <a:cs typeface="Arial"/>
            </a:rPr>
            <a:t>template</a:t>
          </a:r>
          <a:r>
            <a:rPr lang="ru-RU" sz="1100" spc="35" dirty="0">
              <a:solidFill>
                <a:srgbClr val="FFFFFF"/>
              </a:solidFill>
              <a:latin typeface="Arial"/>
              <a:cs typeface="Arial"/>
            </a:rPr>
            <a:t> </a:t>
          </a:r>
          <a:r>
            <a:rPr lang="ru-RU" sz="1100" spc="35" dirty="0" err="1">
              <a:solidFill>
                <a:srgbClr val="FFFFFF"/>
              </a:solidFill>
              <a:latin typeface="Arial"/>
              <a:cs typeface="Arial"/>
            </a:rPr>
            <a:t>in</a:t>
          </a:r>
          <a:r>
            <a:rPr lang="en-US" sz="1100" spc="35" dirty="0">
              <a:solidFill>
                <a:srgbClr val="FFFFFF"/>
              </a:solidFill>
              <a:latin typeface="Arial"/>
              <a:cs typeface="Arial"/>
            </a:rPr>
            <a:t> SDMX</a:t>
          </a:r>
          <a:r>
            <a:rPr lang="ru-RU" sz="1100" spc="35" dirty="0">
              <a:solidFill>
                <a:srgbClr val="FFFFFF"/>
              </a:solidFill>
              <a:latin typeface="Arial"/>
              <a:cs typeface="Arial"/>
            </a:rPr>
            <a:t> </a:t>
          </a:r>
          <a:r>
            <a:rPr lang="ru-RU" sz="1100" spc="35" dirty="0" err="1">
              <a:solidFill>
                <a:srgbClr val="FFFFFF"/>
              </a:solidFill>
              <a:latin typeface="Arial"/>
              <a:cs typeface="Arial"/>
            </a:rPr>
            <a:t>format</a:t>
          </a:r>
          <a:endParaRPr lang="ru-RU" sz="1100" dirty="0"/>
        </a:p>
      </dgm:t>
    </dgm:pt>
    <dgm:pt modelId="{939CB5ED-A2C0-4351-BFEC-5EBA4BD78493}" type="parTrans" cxnId="{DE037761-DD67-40E4-9C0D-2BCD9B3B9FEA}">
      <dgm:prSet/>
      <dgm:spPr/>
      <dgm:t>
        <a:bodyPr/>
        <a:lstStyle/>
        <a:p>
          <a:endParaRPr lang="ru-RU"/>
        </a:p>
      </dgm:t>
    </dgm:pt>
    <dgm:pt modelId="{FE460871-F4E2-46E8-AC87-13F82A08D618}" type="sibTrans" cxnId="{DE037761-DD67-40E4-9C0D-2BCD9B3B9FEA}">
      <dgm:prSet/>
      <dgm:spPr/>
      <dgm:t>
        <a:bodyPr/>
        <a:lstStyle/>
        <a:p>
          <a:endParaRPr lang="ru-RU"/>
        </a:p>
      </dgm:t>
    </dgm:pt>
    <dgm:pt modelId="{9CF420CE-D102-4136-86F6-68FE2F3D4C2A}">
      <dgm:prSet phldrT="[Текст]" custT="1"/>
      <dgm:spPr>
        <a:solidFill>
          <a:srgbClr val="2874B0"/>
        </a:solidFill>
      </dgm:spPr>
      <dgm:t>
        <a:bodyPr/>
        <a:lstStyle/>
        <a:p>
          <a:pPr>
            <a:lnSpc>
              <a:spcPct val="125000"/>
            </a:lnSpc>
          </a:pPr>
          <a:r>
            <a:rPr lang="ru-RU" sz="1100" spc="30" dirty="0">
              <a:solidFill>
                <a:srgbClr val="FFFFFF"/>
              </a:solidFill>
              <a:latin typeface="Arial"/>
              <a:cs typeface="Arial"/>
            </a:rPr>
            <a:t>Open sources of national </a:t>
          </a:r>
          <a:r>
            <a:rPr lang="ru-RU" sz="1100" spc="30" dirty="0" err="1">
              <a:solidFill>
                <a:srgbClr val="FFFFFF"/>
              </a:solidFill>
              <a:latin typeface="Arial"/>
              <a:cs typeface="Arial"/>
            </a:rPr>
            <a:t>statistical</a:t>
          </a:r>
          <a:r>
            <a:rPr lang="ru-RU" sz="1100" spc="30" dirty="0">
              <a:solidFill>
                <a:srgbClr val="FFFFFF"/>
              </a:solidFill>
              <a:latin typeface="Arial"/>
              <a:cs typeface="Arial"/>
            </a:rPr>
            <a:t> </a:t>
          </a:r>
          <a:r>
            <a:rPr lang="en-US" sz="1100" spc="30" dirty="0" err="1">
              <a:solidFill>
                <a:srgbClr val="FFFFFF"/>
              </a:solidFill>
              <a:latin typeface="Arial"/>
              <a:cs typeface="Arial"/>
            </a:rPr>
            <a:t>offi</a:t>
          </a:r>
          <a:r>
            <a:rPr lang="ru-RU" sz="1100" spc="30" dirty="0" err="1">
              <a:solidFill>
                <a:srgbClr val="FFFFFF"/>
              </a:solidFill>
              <a:latin typeface="Arial"/>
              <a:cs typeface="Arial"/>
            </a:rPr>
            <a:t>ces</a:t>
          </a:r>
          <a:r>
            <a:rPr lang="ru-RU" sz="1100" spc="30" dirty="0">
              <a:solidFill>
                <a:srgbClr val="FFFFFF"/>
              </a:solidFill>
              <a:latin typeface="Arial"/>
              <a:cs typeface="Arial"/>
            </a:rPr>
            <a:t> (website</a:t>
          </a:r>
          <a:r>
            <a:rPr lang="ru-RU" sz="1200" spc="30" dirty="0">
              <a:solidFill>
                <a:srgbClr val="FFFFFF"/>
              </a:solidFill>
              <a:latin typeface="Arial"/>
              <a:cs typeface="Arial"/>
            </a:rPr>
            <a:t>)</a:t>
          </a:r>
          <a:endParaRPr lang="ru-RU" sz="1200" dirty="0"/>
        </a:p>
      </dgm:t>
    </dgm:pt>
    <dgm:pt modelId="{7B53DB02-2A4E-4EC0-B4AB-0833C86181AA}" type="parTrans" cxnId="{105A7B7C-85CA-483C-9678-662437072816}">
      <dgm:prSet/>
      <dgm:spPr/>
      <dgm:t>
        <a:bodyPr/>
        <a:lstStyle/>
        <a:p>
          <a:endParaRPr lang="ru-RU"/>
        </a:p>
      </dgm:t>
    </dgm:pt>
    <dgm:pt modelId="{96EF537D-126A-497A-AA04-198B7E9D188B}" type="sibTrans" cxnId="{105A7B7C-85CA-483C-9678-662437072816}">
      <dgm:prSet/>
      <dgm:spPr/>
      <dgm:t>
        <a:bodyPr/>
        <a:lstStyle/>
        <a:p>
          <a:endParaRPr lang="ru-RU"/>
        </a:p>
      </dgm:t>
    </dgm:pt>
    <dgm:pt modelId="{E524CD76-0359-4B2D-ABA6-E504F94D6BE3}">
      <dgm:prSet phldrT="[Текст]" custT="1"/>
      <dgm:spPr>
        <a:solidFill>
          <a:srgbClr val="2874B0"/>
        </a:solidFill>
      </dgm:spPr>
      <dgm:t>
        <a:bodyPr/>
        <a:lstStyle/>
        <a:p>
          <a:pPr>
            <a:lnSpc>
              <a:spcPct val="125000"/>
            </a:lnSpc>
          </a:pPr>
          <a:r>
            <a:rPr lang="en-US" sz="1100" dirty="0">
              <a:solidFill>
                <a:srgbClr val="FFFFFF"/>
              </a:solidFill>
              <a:latin typeface="Arial"/>
              <a:cs typeface="Arial"/>
            </a:rPr>
            <a:t>Automatic upload to </a:t>
          </a:r>
          <a:br>
            <a:rPr lang="en-US" sz="1100" dirty="0">
              <a:solidFill>
                <a:srgbClr val="FFFFFF"/>
              </a:solidFill>
              <a:latin typeface="Arial"/>
              <a:cs typeface="Arial"/>
            </a:rPr>
          </a:br>
          <a:r>
            <a:rPr lang="ru-RU" sz="1100" dirty="0">
              <a:solidFill>
                <a:srgbClr val="FFFFFF"/>
              </a:solidFill>
              <a:latin typeface="Arial"/>
              <a:cs typeface="Arial"/>
            </a:rPr>
            <a:t>CIS</a:t>
          </a:r>
          <a:r>
            <a:rPr lang="en-US" sz="1100" dirty="0">
              <a:solidFill>
                <a:srgbClr val="FFFFFF"/>
              </a:solidFill>
              <a:latin typeface="Arial"/>
              <a:cs typeface="Arial"/>
            </a:rPr>
            <a:t>-STAT Data Hub warehouse using API</a:t>
          </a:r>
          <a:endParaRPr lang="ru-RU" sz="1100" dirty="0"/>
        </a:p>
      </dgm:t>
    </dgm:pt>
    <dgm:pt modelId="{84D66803-C51B-428C-A38F-735E6740592F}" type="parTrans" cxnId="{7EBA2172-58C1-42CD-B3B4-3D9803EAF823}">
      <dgm:prSet/>
      <dgm:spPr/>
      <dgm:t>
        <a:bodyPr/>
        <a:lstStyle/>
        <a:p>
          <a:endParaRPr lang="ru-RU"/>
        </a:p>
      </dgm:t>
    </dgm:pt>
    <dgm:pt modelId="{F4C18930-35FE-4246-854F-F7AA0E47FE22}" type="sibTrans" cxnId="{7EBA2172-58C1-42CD-B3B4-3D9803EAF823}">
      <dgm:prSet/>
      <dgm:spPr/>
      <dgm:t>
        <a:bodyPr/>
        <a:lstStyle/>
        <a:p>
          <a:endParaRPr lang="ru-RU"/>
        </a:p>
      </dgm:t>
    </dgm:pt>
    <dgm:pt modelId="{6E849C09-8A79-4B0C-8CE1-86E965495AAD}">
      <dgm:prSet phldrT="[Текст]" custT="1"/>
      <dgm:spPr>
        <a:solidFill>
          <a:srgbClr val="2874B0"/>
        </a:solidFill>
      </dgm:spPr>
      <dgm:t>
        <a:bodyPr/>
        <a:lstStyle/>
        <a:p>
          <a:pPr>
            <a:lnSpc>
              <a:spcPct val="125000"/>
            </a:lnSpc>
          </a:pPr>
          <a:r>
            <a:rPr lang="ru-RU" sz="1100" kern="1200" dirty="0" err="1">
              <a:solidFill>
                <a:srgbClr val="FFFFFF"/>
              </a:solidFill>
              <a:latin typeface="Arial"/>
              <a:ea typeface="+mn-ea"/>
              <a:cs typeface="Arial"/>
            </a:rPr>
            <a:t>Automated</a:t>
          </a:r>
          <a:r>
            <a:rPr lang="ru-RU" sz="1100" kern="1200" dirty="0">
              <a:solidFill>
                <a:srgbClr val="FFFFFF"/>
              </a:solidFill>
              <a:latin typeface="Arial"/>
              <a:ea typeface="+mn-ea"/>
              <a:cs typeface="Arial"/>
            </a:rPr>
            <a:t> </a:t>
          </a:r>
          <a:r>
            <a:rPr lang="ru-RU" sz="1100" kern="1200" dirty="0" err="1">
              <a:solidFill>
                <a:srgbClr val="FFFFFF"/>
              </a:solidFill>
              <a:latin typeface="Arial"/>
              <a:ea typeface="+mn-ea"/>
              <a:cs typeface="Arial"/>
            </a:rPr>
            <a:t>templat</a:t>
          </a:r>
          <a:r>
            <a:rPr lang="en-US" sz="1100" kern="1200" dirty="0">
              <a:solidFill>
                <a:srgbClr val="FFFFFF"/>
              </a:solidFill>
              <a:latin typeface="Arial"/>
              <a:ea typeface="+mn-ea"/>
              <a:cs typeface="Arial"/>
            </a:rPr>
            <a:t>e matching o</a:t>
          </a:r>
          <a:r>
            <a:rPr lang="ru-RU" sz="1100" kern="1200" dirty="0" err="1">
              <a:solidFill>
                <a:srgbClr val="FFFFFF"/>
              </a:solidFill>
              <a:latin typeface="Arial"/>
              <a:ea typeface="+mn-ea"/>
              <a:cs typeface="Arial"/>
            </a:rPr>
            <a:t>f</a:t>
          </a:r>
          <a:r>
            <a:rPr lang="ru-RU" sz="1100" kern="1200" dirty="0">
              <a:solidFill>
                <a:srgbClr val="FFFFFF"/>
              </a:solidFill>
              <a:latin typeface="Arial"/>
              <a:ea typeface="+mn-ea"/>
              <a:cs typeface="Arial"/>
            </a:rPr>
            <a:t> the SDG laboratory </a:t>
          </a:r>
          <a:r>
            <a:rPr lang="ru-RU" sz="1100" kern="1200" dirty="0" err="1">
              <a:solidFill>
                <a:srgbClr val="FFFFFF"/>
              </a:solidFill>
              <a:latin typeface="Arial"/>
              <a:ea typeface="+mn-ea"/>
              <a:cs typeface="Arial"/>
            </a:rPr>
            <a:t>and</a:t>
          </a:r>
          <a:r>
            <a:rPr lang="ru-RU" sz="1100" kern="1200" dirty="0">
              <a:solidFill>
                <a:srgbClr val="FFFFFF"/>
              </a:solidFill>
              <a:latin typeface="Arial"/>
              <a:ea typeface="+mn-ea"/>
              <a:cs typeface="Arial"/>
            </a:rPr>
            <a:t> </a:t>
          </a:r>
          <a:r>
            <a:rPr lang="ru-RU" sz="1100" kern="1200" spc="30" dirty="0">
              <a:solidFill>
                <a:srgbClr val="FFFFFF"/>
              </a:solidFill>
              <a:latin typeface="Arial"/>
              <a:cs typeface="Arial"/>
            </a:rPr>
            <a:t>CIS</a:t>
          </a:r>
          <a:r>
            <a:rPr lang="en-US" sz="1100" kern="1200" spc="30" dirty="0">
              <a:solidFill>
                <a:srgbClr val="FFFFFF"/>
              </a:solidFill>
              <a:latin typeface="Arial"/>
              <a:cs typeface="Arial"/>
            </a:rPr>
            <a:t>-</a:t>
          </a:r>
          <a:r>
            <a:rPr lang="ru-RU" sz="1100" kern="1200" spc="30" dirty="0" err="1">
              <a:solidFill>
                <a:srgbClr val="FFFFFF"/>
              </a:solidFill>
              <a:latin typeface="Arial"/>
              <a:cs typeface="Arial"/>
            </a:rPr>
            <a:t>S</a:t>
          </a:r>
          <a:r>
            <a:rPr lang="en-US" sz="1100" kern="1200" spc="30" dirty="0">
              <a:solidFill>
                <a:srgbClr val="FFFFFF"/>
              </a:solidFill>
              <a:latin typeface="Arial"/>
              <a:cs typeface="Arial"/>
            </a:rPr>
            <a:t>TAT</a:t>
          </a:r>
          <a:endParaRPr lang="ru-RU" sz="1100" kern="1200" dirty="0"/>
        </a:p>
      </dgm:t>
    </dgm:pt>
    <dgm:pt modelId="{6D26C17A-CAEC-4F1F-B5CF-620893A4760D}" type="parTrans" cxnId="{70E3DD78-AAB5-4E16-B1F8-FD5C66D5C9A9}">
      <dgm:prSet/>
      <dgm:spPr/>
      <dgm:t>
        <a:bodyPr/>
        <a:lstStyle/>
        <a:p>
          <a:endParaRPr lang="ru-RU"/>
        </a:p>
      </dgm:t>
    </dgm:pt>
    <dgm:pt modelId="{D948E122-6774-485B-A3BC-591CC1F18E88}" type="sibTrans" cxnId="{70E3DD78-AAB5-4E16-B1F8-FD5C66D5C9A9}">
      <dgm:prSet/>
      <dgm:spPr/>
      <dgm:t>
        <a:bodyPr/>
        <a:lstStyle/>
        <a:p>
          <a:endParaRPr lang="ru-RU"/>
        </a:p>
      </dgm:t>
    </dgm:pt>
    <dgm:pt modelId="{0C39ED27-3965-4DA0-9EEE-6A82823D4348}" type="pres">
      <dgm:prSet presAssocID="{FDA65AED-BE86-4229-BFBF-41189A857915}" presName="cycle" presStyleCnt="0">
        <dgm:presLayoutVars>
          <dgm:chMax val="1"/>
          <dgm:dir/>
          <dgm:animLvl val="ctr"/>
          <dgm:resizeHandles val="exact"/>
        </dgm:presLayoutVars>
      </dgm:prSet>
      <dgm:spPr/>
    </dgm:pt>
    <dgm:pt modelId="{EEB20EBD-79A0-488B-BA98-D5B72F7A149F}" type="pres">
      <dgm:prSet presAssocID="{C656B855-42E2-4D45-8A09-E292843186A9}" presName="centerShape" presStyleLbl="node0" presStyleIdx="0" presStyleCnt="1"/>
      <dgm:spPr/>
    </dgm:pt>
    <dgm:pt modelId="{6D077CF4-CED7-4ACF-9EAF-2215CBF6789B}" type="pres">
      <dgm:prSet presAssocID="{939CB5ED-A2C0-4351-BFEC-5EBA4BD78493}" presName="parTrans" presStyleLbl="bgSibTrans2D1" presStyleIdx="0" presStyleCnt="4"/>
      <dgm:spPr/>
    </dgm:pt>
    <dgm:pt modelId="{D6A7BDAA-5B8F-4C7A-B236-D903C074CABE}" type="pres">
      <dgm:prSet presAssocID="{8D499C62-C676-4AA7-9C23-0C4CD25E376A}" presName="node" presStyleLbl="node1" presStyleIdx="0" presStyleCnt="4">
        <dgm:presLayoutVars>
          <dgm:bulletEnabled val="1"/>
        </dgm:presLayoutVars>
      </dgm:prSet>
      <dgm:spPr/>
    </dgm:pt>
    <dgm:pt modelId="{A20A1550-D9AB-4671-8C6E-8DA8DC416AAD}" type="pres">
      <dgm:prSet presAssocID="{7B53DB02-2A4E-4EC0-B4AB-0833C86181AA}" presName="parTrans" presStyleLbl="bgSibTrans2D1" presStyleIdx="1" presStyleCnt="4"/>
      <dgm:spPr/>
    </dgm:pt>
    <dgm:pt modelId="{E06DD61D-1AD8-4318-86D6-819A45A495F6}" type="pres">
      <dgm:prSet presAssocID="{9CF420CE-D102-4136-86F6-68FE2F3D4C2A}" presName="node" presStyleLbl="node1" presStyleIdx="1" presStyleCnt="4">
        <dgm:presLayoutVars>
          <dgm:bulletEnabled val="1"/>
        </dgm:presLayoutVars>
      </dgm:prSet>
      <dgm:spPr/>
    </dgm:pt>
    <dgm:pt modelId="{318C9EAC-0449-4E38-90D5-B2224C5FDBD9}" type="pres">
      <dgm:prSet presAssocID="{84D66803-C51B-428C-A38F-735E6740592F}" presName="parTrans" presStyleLbl="bgSibTrans2D1" presStyleIdx="2" presStyleCnt="4"/>
      <dgm:spPr/>
    </dgm:pt>
    <dgm:pt modelId="{5574C037-6822-4CC4-98A8-D7F03B6CE54A}" type="pres">
      <dgm:prSet presAssocID="{E524CD76-0359-4B2D-ABA6-E504F94D6BE3}" presName="node" presStyleLbl="node1" presStyleIdx="2" presStyleCnt="4">
        <dgm:presLayoutVars>
          <dgm:bulletEnabled val="1"/>
        </dgm:presLayoutVars>
      </dgm:prSet>
      <dgm:spPr/>
    </dgm:pt>
    <dgm:pt modelId="{6414530A-9C1A-41E9-933E-6376ED5C5B3F}" type="pres">
      <dgm:prSet presAssocID="{6D26C17A-CAEC-4F1F-B5CF-620893A4760D}" presName="parTrans" presStyleLbl="bgSibTrans2D1" presStyleIdx="3" presStyleCnt="4"/>
      <dgm:spPr/>
    </dgm:pt>
    <dgm:pt modelId="{B1B5F565-03BE-45C4-8B48-2CE4F505C7EA}" type="pres">
      <dgm:prSet presAssocID="{6E849C09-8A79-4B0C-8CE1-86E965495AAD}" presName="node" presStyleLbl="node1" presStyleIdx="3" presStyleCnt="4" custScaleX="107243">
        <dgm:presLayoutVars>
          <dgm:bulletEnabled val="1"/>
        </dgm:presLayoutVars>
      </dgm:prSet>
      <dgm:spPr/>
    </dgm:pt>
  </dgm:ptLst>
  <dgm:cxnLst>
    <dgm:cxn modelId="{AC170206-3861-492D-BC31-10A40ED154CE}" type="presOf" srcId="{939CB5ED-A2C0-4351-BFEC-5EBA4BD78493}" destId="{6D077CF4-CED7-4ACF-9EAF-2215CBF6789B}" srcOrd="0" destOrd="0" presId="urn:microsoft.com/office/officeart/2005/8/layout/radial4"/>
    <dgm:cxn modelId="{0F00112D-AE75-4E1C-83D0-D1C4CFE361FA}" type="presOf" srcId="{C656B855-42E2-4D45-8A09-E292843186A9}" destId="{EEB20EBD-79A0-488B-BA98-D5B72F7A149F}" srcOrd="0" destOrd="0" presId="urn:microsoft.com/office/officeart/2005/8/layout/radial4"/>
    <dgm:cxn modelId="{1DB13E37-3103-4DFD-BEE4-B104094D61DF}" type="presOf" srcId="{6D26C17A-CAEC-4F1F-B5CF-620893A4760D}" destId="{6414530A-9C1A-41E9-933E-6376ED5C5B3F}" srcOrd="0" destOrd="0" presId="urn:microsoft.com/office/officeart/2005/8/layout/radial4"/>
    <dgm:cxn modelId="{DE037761-DD67-40E4-9C0D-2BCD9B3B9FEA}" srcId="{C656B855-42E2-4D45-8A09-E292843186A9}" destId="{8D499C62-C676-4AA7-9C23-0C4CD25E376A}" srcOrd="0" destOrd="0" parTransId="{939CB5ED-A2C0-4351-BFEC-5EBA4BD78493}" sibTransId="{FE460871-F4E2-46E8-AC87-13F82A08D618}"/>
    <dgm:cxn modelId="{7EBA2172-58C1-42CD-B3B4-3D9803EAF823}" srcId="{C656B855-42E2-4D45-8A09-E292843186A9}" destId="{E524CD76-0359-4B2D-ABA6-E504F94D6BE3}" srcOrd="2" destOrd="0" parTransId="{84D66803-C51B-428C-A38F-735E6740592F}" sibTransId="{F4C18930-35FE-4246-854F-F7AA0E47FE22}"/>
    <dgm:cxn modelId="{70E3DD78-AAB5-4E16-B1F8-FD5C66D5C9A9}" srcId="{C656B855-42E2-4D45-8A09-E292843186A9}" destId="{6E849C09-8A79-4B0C-8CE1-86E965495AAD}" srcOrd="3" destOrd="0" parTransId="{6D26C17A-CAEC-4F1F-B5CF-620893A4760D}" sibTransId="{D948E122-6774-485B-A3BC-591CC1F18E88}"/>
    <dgm:cxn modelId="{105A7B7C-85CA-483C-9678-662437072816}" srcId="{C656B855-42E2-4D45-8A09-E292843186A9}" destId="{9CF420CE-D102-4136-86F6-68FE2F3D4C2A}" srcOrd="1" destOrd="0" parTransId="{7B53DB02-2A4E-4EC0-B4AB-0833C86181AA}" sibTransId="{96EF537D-126A-497A-AA04-198B7E9D188B}"/>
    <dgm:cxn modelId="{67D34780-AB04-4EC3-B0E6-DF1682F89CE4}" type="presOf" srcId="{7B53DB02-2A4E-4EC0-B4AB-0833C86181AA}" destId="{A20A1550-D9AB-4671-8C6E-8DA8DC416AAD}" srcOrd="0" destOrd="0" presId="urn:microsoft.com/office/officeart/2005/8/layout/radial4"/>
    <dgm:cxn modelId="{AE8BCC82-1657-4B5E-9944-FAA39144D2FC}" type="presOf" srcId="{9CF420CE-D102-4136-86F6-68FE2F3D4C2A}" destId="{E06DD61D-1AD8-4318-86D6-819A45A495F6}" srcOrd="0" destOrd="0" presId="urn:microsoft.com/office/officeart/2005/8/layout/radial4"/>
    <dgm:cxn modelId="{3BCFC991-815A-4365-98FD-AA164070EB46}" srcId="{FDA65AED-BE86-4229-BFBF-41189A857915}" destId="{C656B855-42E2-4D45-8A09-E292843186A9}" srcOrd="0" destOrd="0" parTransId="{B88449F0-14BA-4FAA-8683-2AA494ECAAA9}" sibTransId="{1D71499E-6948-4B21-B4B2-58FED539C065}"/>
    <dgm:cxn modelId="{E653559E-2475-4CF3-836B-0D671F8CC085}" type="presOf" srcId="{8D499C62-C676-4AA7-9C23-0C4CD25E376A}" destId="{D6A7BDAA-5B8F-4C7A-B236-D903C074CABE}" srcOrd="0" destOrd="0" presId="urn:microsoft.com/office/officeart/2005/8/layout/radial4"/>
    <dgm:cxn modelId="{CB4CC6AE-F442-4A07-88DD-403D867BE5B4}" type="presOf" srcId="{6E849C09-8A79-4B0C-8CE1-86E965495AAD}" destId="{B1B5F565-03BE-45C4-8B48-2CE4F505C7EA}" srcOrd="0" destOrd="0" presId="urn:microsoft.com/office/officeart/2005/8/layout/radial4"/>
    <dgm:cxn modelId="{1AA31EB0-233C-49FA-9366-2E80FF981F3E}" type="presOf" srcId="{E524CD76-0359-4B2D-ABA6-E504F94D6BE3}" destId="{5574C037-6822-4CC4-98A8-D7F03B6CE54A}" srcOrd="0" destOrd="0" presId="urn:microsoft.com/office/officeart/2005/8/layout/radial4"/>
    <dgm:cxn modelId="{C16782BF-28B2-4B45-A72D-F0889E6C4150}" type="presOf" srcId="{84D66803-C51B-428C-A38F-735E6740592F}" destId="{318C9EAC-0449-4E38-90D5-B2224C5FDBD9}" srcOrd="0" destOrd="0" presId="urn:microsoft.com/office/officeart/2005/8/layout/radial4"/>
    <dgm:cxn modelId="{6E0219EA-C58A-4D1B-A1AA-540591B308A6}" type="presOf" srcId="{FDA65AED-BE86-4229-BFBF-41189A857915}" destId="{0C39ED27-3965-4DA0-9EEE-6A82823D4348}" srcOrd="0" destOrd="0" presId="urn:microsoft.com/office/officeart/2005/8/layout/radial4"/>
    <dgm:cxn modelId="{66122202-05FC-4448-81E7-407BD465E976}" type="presParOf" srcId="{0C39ED27-3965-4DA0-9EEE-6A82823D4348}" destId="{EEB20EBD-79A0-488B-BA98-D5B72F7A149F}" srcOrd="0" destOrd="0" presId="urn:microsoft.com/office/officeart/2005/8/layout/radial4"/>
    <dgm:cxn modelId="{013B259C-58D8-408B-9AD2-CAAF1DE88959}" type="presParOf" srcId="{0C39ED27-3965-4DA0-9EEE-6A82823D4348}" destId="{6D077CF4-CED7-4ACF-9EAF-2215CBF6789B}" srcOrd="1" destOrd="0" presId="urn:microsoft.com/office/officeart/2005/8/layout/radial4"/>
    <dgm:cxn modelId="{B4E47158-F009-4ED3-B2FE-D3E88CFF89C9}" type="presParOf" srcId="{0C39ED27-3965-4DA0-9EEE-6A82823D4348}" destId="{D6A7BDAA-5B8F-4C7A-B236-D903C074CABE}" srcOrd="2" destOrd="0" presId="urn:microsoft.com/office/officeart/2005/8/layout/radial4"/>
    <dgm:cxn modelId="{1FA4CC85-6D54-4993-BA6E-E0CFB332BB3E}" type="presParOf" srcId="{0C39ED27-3965-4DA0-9EEE-6A82823D4348}" destId="{A20A1550-D9AB-4671-8C6E-8DA8DC416AAD}" srcOrd="3" destOrd="0" presId="urn:microsoft.com/office/officeart/2005/8/layout/radial4"/>
    <dgm:cxn modelId="{C57FFB10-AEFD-446D-8408-078A19E83103}" type="presParOf" srcId="{0C39ED27-3965-4DA0-9EEE-6A82823D4348}" destId="{E06DD61D-1AD8-4318-86D6-819A45A495F6}" srcOrd="4" destOrd="0" presId="urn:microsoft.com/office/officeart/2005/8/layout/radial4"/>
    <dgm:cxn modelId="{5BB2D68E-5377-4D48-AF32-630FB1158AE4}" type="presParOf" srcId="{0C39ED27-3965-4DA0-9EEE-6A82823D4348}" destId="{318C9EAC-0449-4E38-90D5-B2224C5FDBD9}" srcOrd="5" destOrd="0" presId="urn:microsoft.com/office/officeart/2005/8/layout/radial4"/>
    <dgm:cxn modelId="{0B2F8CF3-DD21-4BE9-9B59-3BB9D1A9298B}" type="presParOf" srcId="{0C39ED27-3965-4DA0-9EEE-6A82823D4348}" destId="{5574C037-6822-4CC4-98A8-D7F03B6CE54A}" srcOrd="6" destOrd="0" presId="urn:microsoft.com/office/officeart/2005/8/layout/radial4"/>
    <dgm:cxn modelId="{026E3764-8E25-449C-8DA9-2D67F849B740}" type="presParOf" srcId="{0C39ED27-3965-4DA0-9EEE-6A82823D4348}" destId="{6414530A-9C1A-41E9-933E-6376ED5C5B3F}" srcOrd="7" destOrd="0" presId="urn:microsoft.com/office/officeart/2005/8/layout/radial4"/>
    <dgm:cxn modelId="{C8B0336A-124C-4443-8BEB-B75E747A6045}" type="presParOf" srcId="{0C39ED27-3965-4DA0-9EEE-6A82823D4348}" destId="{B1B5F565-03BE-45C4-8B48-2CE4F505C7EA}"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B20EBD-79A0-488B-BA98-D5B72F7A149F}">
      <dsp:nvSpPr>
        <dsp:cNvPr id="0" name=""/>
        <dsp:cNvSpPr/>
      </dsp:nvSpPr>
      <dsp:spPr>
        <a:xfrm>
          <a:off x="2439156" y="2352763"/>
          <a:ext cx="1827563" cy="1827563"/>
        </a:xfrm>
        <a:prstGeom prst="ellipse">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ru-RU" sz="1100" b="1" kern="1200" spc="30" dirty="0">
              <a:solidFill>
                <a:srgbClr val="FFFFFF"/>
              </a:solidFill>
              <a:latin typeface="Arial"/>
              <a:cs typeface="Arial"/>
            </a:rPr>
            <a:t>- high compatibility, </a:t>
          </a:r>
        </a:p>
        <a:p>
          <a:pPr marL="0" lvl="0" indent="0" algn="ctr" defTabSz="488950">
            <a:lnSpc>
              <a:spcPct val="90000"/>
            </a:lnSpc>
            <a:spcBef>
              <a:spcPct val="0"/>
            </a:spcBef>
            <a:spcAft>
              <a:spcPct val="35000"/>
            </a:spcAft>
            <a:buNone/>
          </a:pPr>
          <a:r>
            <a:rPr lang="ru-RU" sz="1100" b="1" kern="1200" spc="30" dirty="0">
              <a:solidFill>
                <a:srgbClr val="FFFFFF"/>
              </a:solidFill>
              <a:latin typeface="Arial"/>
              <a:cs typeface="Arial"/>
            </a:rPr>
            <a:t>- </a:t>
          </a:r>
          <a:r>
            <a:rPr lang="en-US" sz="1100" b="1" kern="1200" spc="30" dirty="0">
              <a:solidFill>
                <a:srgbClr val="FFFFFF"/>
              </a:solidFill>
              <a:latin typeface="Arial"/>
              <a:cs typeface="Arial"/>
            </a:rPr>
            <a:t>w</a:t>
          </a:r>
          <a:r>
            <a:rPr lang="ru-RU" sz="1100" b="1" kern="1200" spc="30" dirty="0" err="1">
              <a:solidFill>
                <a:srgbClr val="FFFFFF"/>
              </a:solidFill>
              <a:latin typeface="Arial"/>
              <a:cs typeface="Arial"/>
            </a:rPr>
            <a:t>ider</a:t>
          </a:r>
          <a:r>
            <a:rPr lang="en-US" sz="1100" b="1" kern="1200" spc="30" dirty="0">
              <a:solidFill>
                <a:srgbClr val="FFFFFF"/>
              </a:solidFill>
              <a:latin typeface="Arial"/>
              <a:cs typeface="Arial"/>
            </a:rPr>
            <a:t> </a:t>
          </a:r>
          <a:r>
            <a:rPr lang="ru-RU" sz="1100" b="1" kern="1200" spc="30" dirty="0" err="1">
              <a:solidFill>
                <a:srgbClr val="FFFFFF"/>
              </a:solidFill>
              <a:latin typeface="Arial"/>
              <a:cs typeface="Arial"/>
            </a:rPr>
            <a:t>dynamic</a:t>
          </a:r>
          <a:r>
            <a:rPr lang="ru-RU" sz="1100" b="1" kern="1200" spc="30" dirty="0">
              <a:solidFill>
                <a:srgbClr val="FFFFFF"/>
              </a:solidFill>
              <a:latin typeface="Arial"/>
              <a:cs typeface="Arial"/>
            </a:rPr>
            <a:t> </a:t>
          </a:r>
          <a:r>
            <a:rPr lang="ru-RU" sz="1100" b="1" kern="1200" spc="30" dirty="0" err="1">
              <a:solidFill>
                <a:srgbClr val="FFFFFF"/>
              </a:solidFill>
              <a:latin typeface="Arial"/>
              <a:cs typeface="Arial"/>
            </a:rPr>
            <a:t>series</a:t>
          </a:r>
          <a:r>
            <a:rPr lang="ru-RU" sz="1100" b="1" kern="1200" spc="30" dirty="0">
              <a:solidFill>
                <a:srgbClr val="FFFFFF"/>
              </a:solidFill>
              <a:latin typeface="Arial"/>
              <a:cs typeface="Arial"/>
            </a:rPr>
            <a:t>,</a:t>
          </a:r>
        </a:p>
        <a:p>
          <a:pPr marL="0" lvl="0" indent="0" algn="ctr" defTabSz="488950">
            <a:lnSpc>
              <a:spcPct val="90000"/>
            </a:lnSpc>
            <a:spcBef>
              <a:spcPct val="0"/>
            </a:spcBef>
            <a:spcAft>
              <a:spcPct val="35000"/>
            </a:spcAft>
            <a:buNone/>
          </a:pPr>
          <a:r>
            <a:rPr lang="ru-RU" sz="1100" b="1" kern="1200" spc="30" dirty="0">
              <a:solidFill>
                <a:srgbClr val="FFFFFF"/>
              </a:solidFill>
              <a:latin typeface="Arial"/>
              <a:cs typeface="Arial"/>
            </a:rPr>
            <a:t>- more details,</a:t>
          </a:r>
        </a:p>
        <a:p>
          <a:pPr marL="0" lvl="0" indent="0" algn="ctr" defTabSz="488950">
            <a:lnSpc>
              <a:spcPct val="90000"/>
            </a:lnSpc>
            <a:spcBef>
              <a:spcPct val="0"/>
            </a:spcBef>
            <a:spcAft>
              <a:spcPct val="35000"/>
            </a:spcAft>
            <a:buNone/>
          </a:pPr>
          <a:r>
            <a:rPr lang="ru-RU" sz="1100" b="1" kern="1200" spc="30" dirty="0">
              <a:solidFill>
                <a:srgbClr val="FFFFFF"/>
              </a:solidFill>
              <a:latin typeface="Arial"/>
              <a:cs typeface="Arial"/>
            </a:rPr>
            <a:t>- </a:t>
          </a:r>
          <a:r>
            <a:rPr lang="en-US" sz="1100" b="1" kern="1200" spc="30" dirty="0">
              <a:solidFill>
                <a:srgbClr val="FFFFFF"/>
              </a:solidFill>
              <a:latin typeface="Arial"/>
              <a:cs typeface="Arial"/>
            </a:rPr>
            <a:t>more complete </a:t>
          </a:r>
          <a:r>
            <a:rPr lang="ru-RU" sz="1100" b="1" kern="1200" spc="30" dirty="0" err="1">
              <a:solidFill>
                <a:srgbClr val="FFFFFF"/>
              </a:solidFill>
              <a:latin typeface="Arial"/>
              <a:cs typeface="Arial"/>
            </a:rPr>
            <a:t>data</a:t>
          </a:r>
          <a:endParaRPr lang="ru-RU" sz="1100" b="1" kern="1200" dirty="0"/>
        </a:p>
      </dsp:txBody>
      <dsp:txXfrm>
        <a:off x="2706796" y="2620403"/>
        <a:ext cx="1292283" cy="1292283"/>
      </dsp:txXfrm>
    </dsp:sp>
    <dsp:sp modelId="{6D077CF4-CED7-4ACF-9EAF-2215CBF6789B}">
      <dsp:nvSpPr>
        <dsp:cNvPr id="0" name=""/>
        <dsp:cNvSpPr/>
      </dsp:nvSpPr>
      <dsp:spPr>
        <a:xfrm rot="11700000">
          <a:off x="810580" y="2538869"/>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A7BDAA-5B8F-4C7A-B236-D903C074CABE}">
      <dsp:nvSpPr>
        <dsp:cNvPr id="0" name=""/>
        <dsp:cNvSpPr/>
      </dsp:nvSpPr>
      <dsp:spPr>
        <a:xfrm>
          <a:off x="-30301" y="1898139"/>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125000"/>
            </a:lnSpc>
            <a:spcBef>
              <a:spcPct val="0"/>
            </a:spcBef>
            <a:spcAft>
              <a:spcPct val="35000"/>
            </a:spcAft>
            <a:buNone/>
          </a:pPr>
          <a:r>
            <a:rPr lang="ru-RU" sz="1100" kern="1200" spc="35" dirty="0">
              <a:solidFill>
                <a:srgbClr val="FFFFFF"/>
              </a:solidFill>
              <a:latin typeface="Arial"/>
              <a:cs typeface="Arial"/>
            </a:rPr>
            <a:t>Unified SDG lab </a:t>
          </a:r>
          <a:r>
            <a:rPr lang="ru-RU" sz="1100" kern="1200" spc="35" dirty="0" err="1">
              <a:solidFill>
                <a:srgbClr val="FFFFFF"/>
              </a:solidFill>
              <a:latin typeface="Arial"/>
              <a:cs typeface="Arial"/>
            </a:rPr>
            <a:t>template</a:t>
          </a:r>
          <a:r>
            <a:rPr lang="ru-RU" sz="1100" kern="1200" spc="35" dirty="0">
              <a:solidFill>
                <a:srgbClr val="FFFFFF"/>
              </a:solidFill>
              <a:latin typeface="Arial"/>
              <a:cs typeface="Arial"/>
            </a:rPr>
            <a:t> </a:t>
          </a:r>
          <a:r>
            <a:rPr lang="ru-RU" sz="1100" kern="1200" spc="35" dirty="0" err="1">
              <a:solidFill>
                <a:srgbClr val="FFFFFF"/>
              </a:solidFill>
              <a:latin typeface="Arial"/>
              <a:cs typeface="Arial"/>
            </a:rPr>
            <a:t>in</a:t>
          </a:r>
          <a:r>
            <a:rPr lang="en-US" sz="1100" kern="1200" spc="35" dirty="0">
              <a:solidFill>
                <a:srgbClr val="FFFFFF"/>
              </a:solidFill>
              <a:latin typeface="Arial"/>
              <a:cs typeface="Arial"/>
            </a:rPr>
            <a:t> SDMX</a:t>
          </a:r>
          <a:r>
            <a:rPr lang="ru-RU" sz="1100" kern="1200" spc="35" dirty="0">
              <a:solidFill>
                <a:srgbClr val="FFFFFF"/>
              </a:solidFill>
              <a:latin typeface="Arial"/>
              <a:cs typeface="Arial"/>
            </a:rPr>
            <a:t> </a:t>
          </a:r>
          <a:r>
            <a:rPr lang="ru-RU" sz="1100" kern="1200" spc="35" dirty="0" err="1">
              <a:solidFill>
                <a:srgbClr val="FFFFFF"/>
              </a:solidFill>
              <a:latin typeface="Arial"/>
              <a:cs typeface="Arial"/>
            </a:rPr>
            <a:t>format</a:t>
          </a:r>
          <a:endParaRPr lang="ru-RU" sz="1100" kern="1200" dirty="0"/>
        </a:p>
      </dsp:txBody>
      <dsp:txXfrm>
        <a:off x="10380" y="1938820"/>
        <a:ext cx="1654822" cy="1307585"/>
      </dsp:txXfrm>
    </dsp:sp>
    <dsp:sp modelId="{A20A1550-D9AB-4671-8C6E-8DA8DC416AAD}">
      <dsp:nvSpPr>
        <dsp:cNvPr id="0" name=""/>
        <dsp:cNvSpPr/>
      </dsp:nvSpPr>
      <dsp:spPr>
        <a:xfrm rot="14700000">
          <a:off x="1791416" y="1369955"/>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6DD61D-1AD8-4318-86D6-819A45A495F6}">
      <dsp:nvSpPr>
        <dsp:cNvPr id="0" name=""/>
        <dsp:cNvSpPr/>
      </dsp:nvSpPr>
      <dsp:spPr>
        <a:xfrm>
          <a:off x="1384401" y="212161"/>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125000"/>
            </a:lnSpc>
            <a:spcBef>
              <a:spcPct val="0"/>
            </a:spcBef>
            <a:spcAft>
              <a:spcPct val="35000"/>
            </a:spcAft>
            <a:buNone/>
          </a:pPr>
          <a:r>
            <a:rPr lang="ru-RU" sz="1100" kern="1200" spc="30" dirty="0">
              <a:solidFill>
                <a:srgbClr val="FFFFFF"/>
              </a:solidFill>
              <a:latin typeface="Arial"/>
              <a:cs typeface="Arial"/>
            </a:rPr>
            <a:t>Open sources of national </a:t>
          </a:r>
          <a:r>
            <a:rPr lang="ru-RU" sz="1100" kern="1200" spc="30" dirty="0" err="1">
              <a:solidFill>
                <a:srgbClr val="FFFFFF"/>
              </a:solidFill>
              <a:latin typeface="Arial"/>
              <a:cs typeface="Arial"/>
            </a:rPr>
            <a:t>statistical</a:t>
          </a:r>
          <a:r>
            <a:rPr lang="ru-RU" sz="1100" kern="1200" spc="30" dirty="0">
              <a:solidFill>
                <a:srgbClr val="FFFFFF"/>
              </a:solidFill>
              <a:latin typeface="Arial"/>
              <a:cs typeface="Arial"/>
            </a:rPr>
            <a:t> </a:t>
          </a:r>
          <a:r>
            <a:rPr lang="en-US" sz="1100" kern="1200" spc="30" dirty="0" err="1">
              <a:solidFill>
                <a:srgbClr val="FFFFFF"/>
              </a:solidFill>
              <a:latin typeface="Arial"/>
              <a:cs typeface="Arial"/>
            </a:rPr>
            <a:t>offi</a:t>
          </a:r>
          <a:r>
            <a:rPr lang="ru-RU" sz="1100" kern="1200" spc="30" dirty="0" err="1">
              <a:solidFill>
                <a:srgbClr val="FFFFFF"/>
              </a:solidFill>
              <a:latin typeface="Arial"/>
              <a:cs typeface="Arial"/>
            </a:rPr>
            <a:t>ces</a:t>
          </a:r>
          <a:r>
            <a:rPr lang="ru-RU" sz="1100" kern="1200" spc="30" dirty="0">
              <a:solidFill>
                <a:srgbClr val="FFFFFF"/>
              </a:solidFill>
              <a:latin typeface="Arial"/>
              <a:cs typeface="Arial"/>
            </a:rPr>
            <a:t> (website</a:t>
          </a:r>
          <a:r>
            <a:rPr lang="ru-RU" sz="1200" kern="1200" spc="30" dirty="0">
              <a:solidFill>
                <a:srgbClr val="FFFFFF"/>
              </a:solidFill>
              <a:latin typeface="Arial"/>
              <a:cs typeface="Arial"/>
            </a:rPr>
            <a:t>)</a:t>
          </a:r>
          <a:endParaRPr lang="ru-RU" sz="1200" kern="1200" dirty="0"/>
        </a:p>
      </dsp:txBody>
      <dsp:txXfrm>
        <a:off x="1425082" y="252842"/>
        <a:ext cx="1654822" cy="1307585"/>
      </dsp:txXfrm>
    </dsp:sp>
    <dsp:sp modelId="{318C9EAC-0449-4E38-90D5-B2224C5FDBD9}">
      <dsp:nvSpPr>
        <dsp:cNvPr id="0" name=""/>
        <dsp:cNvSpPr/>
      </dsp:nvSpPr>
      <dsp:spPr>
        <a:xfrm rot="17700000">
          <a:off x="3317324" y="1369955"/>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74C037-6822-4CC4-98A8-D7F03B6CE54A}">
      <dsp:nvSpPr>
        <dsp:cNvPr id="0" name=""/>
        <dsp:cNvSpPr/>
      </dsp:nvSpPr>
      <dsp:spPr>
        <a:xfrm>
          <a:off x="3585289" y="212161"/>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125000"/>
            </a:lnSpc>
            <a:spcBef>
              <a:spcPct val="0"/>
            </a:spcBef>
            <a:spcAft>
              <a:spcPct val="35000"/>
            </a:spcAft>
            <a:buNone/>
          </a:pPr>
          <a:r>
            <a:rPr lang="en-US" sz="1100" kern="1200" dirty="0">
              <a:solidFill>
                <a:srgbClr val="FFFFFF"/>
              </a:solidFill>
              <a:latin typeface="Arial"/>
              <a:cs typeface="Arial"/>
            </a:rPr>
            <a:t>Automatic upload to </a:t>
          </a:r>
          <a:br>
            <a:rPr lang="en-US" sz="1100" kern="1200" dirty="0">
              <a:solidFill>
                <a:srgbClr val="FFFFFF"/>
              </a:solidFill>
              <a:latin typeface="Arial"/>
              <a:cs typeface="Arial"/>
            </a:rPr>
          </a:br>
          <a:r>
            <a:rPr lang="ru-RU" sz="1100" kern="1200" dirty="0">
              <a:solidFill>
                <a:srgbClr val="FFFFFF"/>
              </a:solidFill>
              <a:latin typeface="Arial"/>
              <a:cs typeface="Arial"/>
            </a:rPr>
            <a:t>CIS</a:t>
          </a:r>
          <a:r>
            <a:rPr lang="en-US" sz="1100" kern="1200" dirty="0">
              <a:solidFill>
                <a:srgbClr val="FFFFFF"/>
              </a:solidFill>
              <a:latin typeface="Arial"/>
              <a:cs typeface="Arial"/>
            </a:rPr>
            <a:t>-STAT Data Hub warehouse using API</a:t>
          </a:r>
          <a:endParaRPr lang="ru-RU" sz="1100" kern="1200" dirty="0"/>
        </a:p>
      </dsp:txBody>
      <dsp:txXfrm>
        <a:off x="3625970" y="252842"/>
        <a:ext cx="1654822" cy="1307585"/>
      </dsp:txXfrm>
    </dsp:sp>
    <dsp:sp modelId="{6414530A-9C1A-41E9-933E-6376ED5C5B3F}">
      <dsp:nvSpPr>
        <dsp:cNvPr id="0" name=""/>
        <dsp:cNvSpPr/>
      </dsp:nvSpPr>
      <dsp:spPr>
        <a:xfrm rot="20700000">
          <a:off x="4298160" y="2538869"/>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1B5F565-03BE-45C4-8B48-2CE4F505C7EA}">
      <dsp:nvSpPr>
        <dsp:cNvPr id="0" name=""/>
        <dsp:cNvSpPr/>
      </dsp:nvSpPr>
      <dsp:spPr>
        <a:xfrm>
          <a:off x="4937116" y="1898139"/>
          <a:ext cx="1861936"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marL="0" lvl="0" indent="0" algn="ctr" defTabSz="488950">
            <a:lnSpc>
              <a:spcPct val="125000"/>
            </a:lnSpc>
            <a:spcBef>
              <a:spcPct val="0"/>
            </a:spcBef>
            <a:spcAft>
              <a:spcPct val="35000"/>
            </a:spcAft>
            <a:buNone/>
          </a:pPr>
          <a:r>
            <a:rPr lang="ru-RU" sz="1100" kern="1200" dirty="0" err="1">
              <a:solidFill>
                <a:srgbClr val="FFFFFF"/>
              </a:solidFill>
              <a:latin typeface="Arial"/>
              <a:ea typeface="+mn-ea"/>
              <a:cs typeface="Arial"/>
            </a:rPr>
            <a:t>Automated</a:t>
          </a:r>
          <a:r>
            <a:rPr lang="ru-RU" sz="1100" kern="1200" dirty="0">
              <a:solidFill>
                <a:srgbClr val="FFFFFF"/>
              </a:solidFill>
              <a:latin typeface="Arial"/>
              <a:ea typeface="+mn-ea"/>
              <a:cs typeface="Arial"/>
            </a:rPr>
            <a:t> </a:t>
          </a:r>
          <a:r>
            <a:rPr lang="ru-RU" sz="1100" kern="1200" dirty="0" err="1">
              <a:solidFill>
                <a:srgbClr val="FFFFFF"/>
              </a:solidFill>
              <a:latin typeface="Arial"/>
              <a:ea typeface="+mn-ea"/>
              <a:cs typeface="Arial"/>
            </a:rPr>
            <a:t>templat</a:t>
          </a:r>
          <a:r>
            <a:rPr lang="en-US" sz="1100" kern="1200" dirty="0">
              <a:solidFill>
                <a:srgbClr val="FFFFFF"/>
              </a:solidFill>
              <a:latin typeface="Arial"/>
              <a:ea typeface="+mn-ea"/>
              <a:cs typeface="Arial"/>
            </a:rPr>
            <a:t>e matching o</a:t>
          </a:r>
          <a:r>
            <a:rPr lang="ru-RU" sz="1100" kern="1200" dirty="0" err="1">
              <a:solidFill>
                <a:srgbClr val="FFFFFF"/>
              </a:solidFill>
              <a:latin typeface="Arial"/>
              <a:ea typeface="+mn-ea"/>
              <a:cs typeface="Arial"/>
            </a:rPr>
            <a:t>f</a:t>
          </a:r>
          <a:r>
            <a:rPr lang="ru-RU" sz="1100" kern="1200" dirty="0">
              <a:solidFill>
                <a:srgbClr val="FFFFFF"/>
              </a:solidFill>
              <a:latin typeface="Arial"/>
              <a:ea typeface="+mn-ea"/>
              <a:cs typeface="Arial"/>
            </a:rPr>
            <a:t> the SDG laboratory </a:t>
          </a:r>
          <a:r>
            <a:rPr lang="ru-RU" sz="1100" kern="1200" dirty="0" err="1">
              <a:solidFill>
                <a:srgbClr val="FFFFFF"/>
              </a:solidFill>
              <a:latin typeface="Arial"/>
              <a:ea typeface="+mn-ea"/>
              <a:cs typeface="Arial"/>
            </a:rPr>
            <a:t>and</a:t>
          </a:r>
          <a:r>
            <a:rPr lang="ru-RU" sz="1100" kern="1200" dirty="0">
              <a:solidFill>
                <a:srgbClr val="FFFFFF"/>
              </a:solidFill>
              <a:latin typeface="Arial"/>
              <a:ea typeface="+mn-ea"/>
              <a:cs typeface="Arial"/>
            </a:rPr>
            <a:t> </a:t>
          </a:r>
          <a:r>
            <a:rPr lang="ru-RU" sz="1100" kern="1200" spc="30" dirty="0">
              <a:solidFill>
                <a:srgbClr val="FFFFFF"/>
              </a:solidFill>
              <a:latin typeface="Arial"/>
              <a:cs typeface="Arial"/>
            </a:rPr>
            <a:t>CIS</a:t>
          </a:r>
          <a:r>
            <a:rPr lang="en-US" sz="1100" kern="1200" spc="30" dirty="0">
              <a:solidFill>
                <a:srgbClr val="FFFFFF"/>
              </a:solidFill>
              <a:latin typeface="Arial"/>
              <a:cs typeface="Arial"/>
            </a:rPr>
            <a:t>-</a:t>
          </a:r>
          <a:r>
            <a:rPr lang="ru-RU" sz="1100" kern="1200" spc="30" dirty="0" err="1">
              <a:solidFill>
                <a:srgbClr val="FFFFFF"/>
              </a:solidFill>
              <a:latin typeface="Arial"/>
              <a:cs typeface="Arial"/>
            </a:rPr>
            <a:t>S</a:t>
          </a:r>
          <a:r>
            <a:rPr lang="en-US" sz="1100" kern="1200" spc="30" dirty="0">
              <a:solidFill>
                <a:srgbClr val="FFFFFF"/>
              </a:solidFill>
              <a:latin typeface="Arial"/>
              <a:cs typeface="Arial"/>
            </a:rPr>
            <a:t>TAT</a:t>
          </a:r>
          <a:endParaRPr lang="ru-RU" sz="1100" kern="1200" dirty="0"/>
        </a:p>
      </dsp:txBody>
      <dsp:txXfrm>
        <a:off x="4977797" y="1938820"/>
        <a:ext cx="1780574" cy="1307585"/>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92BD50-A53A-42AF-BAAC-943B9F81B8E1}" type="datetimeFigureOut">
              <a:rPr lang="ru-RU" smtClean="0"/>
              <a:t>06.11.2025</a:t>
            </a:fld>
            <a:endParaRPr lang="ru-RU" dirty="0"/>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290F93F-85EC-4545-86AB-96C0DCB73333}" type="slidenum">
              <a:rPr lang="ru-RU" smtClean="0"/>
              <a:t>‹#›</a:t>
            </a:fld>
            <a:endParaRPr lang="ru-RU" dirty="0"/>
          </a:p>
        </p:txBody>
      </p:sp>
    </p:spTree>
    <p:extLst>
      <p:ext uri="{BB962C8B-B14F-4D97-AF65-F5344CB8AC3E}">
        <p14:creationId xmlns:p14="http://schemas.microsoft.com/office/powerpoint/2010/main" val="513132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a:t>Традиционно</a:t>
            </a:r>
            <a:r>
              <a:rPr lang="ru-RU" b="1" baseline="0" dirty="0"/>
              <a:t> </a:t>
            </a:r>
            <a:r>
              <a:rPr lang="ru-RU" baseline="0" dirty="0"/>
              <a:t>Сбор данных Статкомитетом СНГ от НСС осуществляется посредством </a:t>
            </a:r>
            <a:r>
              <a:rPr lang="en-US" b="1" baseline="0" dirty="0"/>
              <a:t>excel-</a:t>
            </a:r>
            <a:r>
              <a:rPr lang="ru-RU" b="1" baseline="0" dirty="0"/>
              <a:t>шаблонов</a:t>
            </a:r>
            <a:r>
              <a:rPr lang="ru-RU" baseline="0" dirty="0"/>
              <a:t> Форм вопросников, </a:t>
            </a:r>
            <a:r>
              <a:rPr lang="en-US" baseline="0" dirty="0"/>
              <a:t>excel-</a:t>
            </a:r>
            <a:r>
              <a:rPr lang="ru-RU" baseline="0" dirty="0"/>
              <a:t>шаблонов для данных по Переписям населения и по ЦУР.</a:t>
            </a:r>
          </a:p>
          <a:p>
            <a:r>
              <a:rPr lang="ru-RU" baseline="0" dirty="0"/>
              <a:t>Присланные НСС по </a:t>
            </a:r>
            <a:r>
              <a:rPr lang="en-US" baseline="0" dirty="0"/>
              <a:t>email </a:t>
            </a:r>
            <a:r>
              <a:rPr lang="ru-RU" baseline="0" dirty="0"/>
              <a:t>формы </a:t>
            </a:r>
            <a:r>
              <a:rPr lang="ru-RU" b="1" baseline="0" dirty="0"/>
              <a:t>импортируются </a:t>
            </a:r>
            <a:r>
              <a:rPr lang="ru-RU" baseline="0" dirty="0"/>
              <a:t>сотрудниками Статкомитета СНГ в Хранилище данных </a:t>
            </a:r>
            <a:r>
              <a:rPr lang="ru-RU" baseline="0" dirty="0" err="1"/>
              <a:t>межд.стат.хаба</a:t>
            </a:r>
            <a:r>
              <a:rPr lang="ru-RU" baseline="0" dirty="0"/>
              <a:t> данных и метаданных </a:t>
            </a:r>
            <a:r>
              <a:rPr lang="ru-RU" b="1" baseline="0" dirty="0"/>
              <a:t>посредством пользовательского </a:t>
            </a:r>
            <a:r>
              <a:rPr lang="en-US" b="1" baseline="0" dirty="0"/>
              <a:t>web-</a:t>
            </a:r>
            <a:r>
              <a:rPr lang="ru-RU" b="1" baseline="0" dirty="0"/>
              <a:t>интерфейса </a:t>
            </a:r>
            <a:r>
              <a:rPr lang="ru-RU" baseline="0" dirty="0"/>
              <a:t>ввода данных отраслевыми. </a:t>
            </a:r>
            <a:r>
              <a:rPr lang="ru-RU" dirty="0"/>
              <a:t>При этом надо заметить, что обучение пользованию</a:t>
            </a:r>
            <a:r>
              <a:rPr lang="ru-RU" baseline="0" dirty="0"/>
              <a:t> </a:t>
            </a:r>
            <a:r>
              <a:rPr lang="en-US" b="0" baseline="0" dirty="0"/>
              <a:t>web-</a:t>
            </a:r>
            <a:r>
              <a:rPr lang="ru-RU" b="0" baseline="0" dirty="0"/>
              <a:t>интерфейсом </a:t>
            </a:r>
            <a:r>
              <a:rPr lang="ru-RU" baseline="0" dirty="0"/>
              <a:t>Статкомитета СНГ по вводу данных проводилось и для сотрудников НСС, которые однако им практически не пользуются. Необходимо отметить, использование </a:t>
            </a:r>
            <a:r>
              <a:rPr lang="en-US" baseline="0" dirty="0"/>
              <a:t>web-</a:t>
            </a:r>
            <a:r>
              <a:rPr lang="ru-RU" baseline="0" dirty="0"/>
              <a:t>интерфейса для ввода данных – более технологичный способ передачи данных, нежели </a:t>
            </a:r>
            <a:r>
              <a:rPr lang="en-US" baseline="0" dirty="0"/>
              <a:t>excel-</a:t>
            </a:r>
            <a:r>
              <a:rPr lang="ru-RU" baseline="0" dirty="0"/>
              <a:t>шаблоны, т.к. форматно-логический контроль за введенными данными производится в моменте. Это  исключает вероятность возникновения множества ошибок, выявляющихся на этапе загрузки данных уже после получения заполненных НСС </a:t>
            </a:r>
            <a:r>
              <a:rPr lang="en-US" baseline="0" dirty="0"/>
              <a:t>excel-</a:t>
            </a:r>
            <a:r>
              <a:rPr lang="ru-RU" baseline="0" dirty="0"/>
              <a:t>шаблонов.</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2</a:t>
            </a:fld>
            <a:endParaRPr lang="ru-RU" dirty="0"/>
          </a:p>
        </p:txBody>
      </p:sp>
    </p:spTree>
    <p:extLst>
      <p:ext uri="{BB962C8B-B14F-4D97-AF65-F5344CB8AC3E}">
        <p14:creationId xmlns:p14="http://schemas.microsoft.com/office/powerpoint/2010/main" val="720643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aseline="0" dirty="0"/>
              <a:t>В ЛК кабинет сайта Статкомитета СНГ можно войти через главное меню «Метаданные» - «Вход в ЛК». В ЛК выбираете рубрику «Файлы и документы» - находите папку вашего НСС. У каждого НСС в папке перечень вопросников – выбираете соответствующий – в ней выбираете соответствующую папку формы и уже туда кладете собственно заполненный файл </a:t>
            </a:r>
            <a:r>
              <a:rPr lang="en-US" baseline="0" dirty="0"/>
              <a:t>excel-</a:t>
            </a:r>
            <a:r>
              <a:rPr lang="ru-RU" baseline="0" dirty="0"/>
              <a:t>шаблона формы. Важно положить файл именно в соответствующую папку формы вопросника, т.к. после попадания файла в папку высылается уведомление соответствующему специалисту Статкомитете СНГ, а как и в НСС, за каждый раздел статистики отвечают разные специалисты. Если же файл положить в другие место, например просто в корень вопросника, то уведомлений не приходит вообще. Также в этом году разрабатывается функционал </a:t>
            </a:r>
            <a:endParaRPr lang="en-US" baseline="0" dirty="0"/>
          </a:p>
          <a:p>
            <a:r>
              <a:rPr lang="ru-RU" baseline="0" dirty="0"/>
              <a:t>После того, как файл будет помещен в нужную папку, придет оповещение ответственному специалисту Статкомитета СНГ</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3</a:t>
            </a:fld>
            <a:endParaRPr lang="ru-RU" dirty="0"/>
          </a:p>
        </p:txBody>
      </p:sp>
    </p:spTree>
    <p:extLst>
      <p:ext uri="{BB962C8B-B14F-4D97-AF65-F5344CB8AC3E}">
        <p14:creationId xmlns:p14="http://schemas.microsoft.com/office/powerpoint/2010/main" val="2297233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Отмечаем, что изначально</a:t>
            </a:r>
            <a:r>
              <a:rPr lang="ru-RU" baseline="0" dirty="0"/>
              <a:t> предполагалось </a:t>
            </a:r>
            <a:r>
              <a:rPr lang="ru-RU" dirty="0"/>
              <a:t>предоставление НСС</a:t>
            </a:r>
            <a:r>
              <a:rPr lang="ru-RU" baseline="0" dirty="0"/>
              <a:t> </a:t>
            </a:r>
            <a:r>
              <a:rPr lang="en-US" baseline="0" dirty="0"/>
              <a:t>excel-</a:t>
            </a:r>
            <a:r>
              <a:rPr lang="ru-RU" baseline="0" dirty="0"/>
              <a:t>файлов</a:t>
            </a:r>
            <a:r>
              <a:rPr lang="en-US" baseline="0" dirty="0"/>
              <a:t> </a:t>
            </a:r>
            <a:r>
              <a:rPr lang="ru-RU" baseline="0" dirty="0"/>
              <a:t>форм вопросников через ЛК сайта Статкомитета СНГ. Но это осуществляется только 2 странами (</a:t>
            </a:r>
            <a:r>
              <a:rPr lang="ru-RU" b="1" baseline="0" dirty="0"/>
              <a:t>спасибо им большое </a:t>
            </a:r>
            <a:r>
              <a:rPr lang="ru-RU" baseline="0" dirty="0"/>
              <a:t>- Россией и Киргизстаном, и то не по всем формам), тогда как все остальные НСС СНГ присылают </a:t>
            </a:r>
            <a:r>
              <a:rPr lang="en-US" baseline="0" dirty="0"/>
              <a:t>excel</a:t>
            </a:r>
            <a:r>
              <a:rPr lang="ru-RU" baseline="0" dirty="0"/>
              <a:t>-файлы форм по </a:t>
            </a:r>
            <a:r>
              <a:rPr lang="en-US" baseline="0" dirty="0"/>
              <a:t>email</a:t>
            </a:r>
            <a:r>
              <a:rPr lang="ru-RU" baseline="0" dirty="0"/>
              <a:t>.</a:t>
            </a:r>
          </a:p>
          <a:p>
            <a:r>
              <a:rPr lang="ru-RU" baseline="0" dirty="0"/>
              <a:t>Веб-интерфейсом на текущий момент никто из НСС не пользуется, лишь Казахстан летом сделал пробную загрузку по 2м разделам статистики, но практикой это не стало.</a:t>
            </a:r>
            <a:endParaRPr lang="ru-RU" dirty="0"/>
          </a:p>
          <a:p>
            <a:r>
              <a:rPr lang="ru-RU" dirty="0"/>
              <a:t>Возможно</a:t>
            </a:r>
            <a:r>
              <a:rPr lang="ru-RU" baseline="0" dirty="0"/>
              <a:t> требуется обучение по использованию ЛК и веб-интерфейса ввода, что может быть запланировано Статкомитетом СНГ на следующий год. Может еще какие-то вопросы затронуть в обучении?</a:t>
            </a:r>
          </a:p>
          <a:p>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4</a:t>
            </a:fld>
            <a:endParaRPr lang="ru-RU" dirty="0"/>
          </a:p>
        </p:txBody>
      </p:sp>
    </p:spTree>
    <p:extLst>
      <p:ext uri="{BB962C8B-B14F-4D97-AF65-F5344CB8AC3E}">
        <p14:creationId xmlns:p14="http://schemas.microsoft.com/office/powerpoint/2010/main" val="3372762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a:t>Традиционный способ </a:t>
            </a:r>
            <a:r>
              <a:rPr lang="ru-RU" dirty="0"/>
              <a:t>сбора данных</a:t>
            </a:r>
            <a:r>
              <a:rPr lang="ru-RU" baseline="0" dirty="0"/>
              <a:t> посредством </a:t>
            </a:r>
            <a:r>
              <a:rPr lang="en-US" b="1" baseline="0" dirty="0"/>
              <a:t>excel</a:t>
            </a:r>
            <a:r>
              <a:rPr lang="ru-RU" b="1" baseline="0" dirty="0"/>
              <a:t>-файлов удобен для работы и всем привычен, НО не достаточно технологичен и автоматизирован.</a:t>
            </a:r>
          </a:p>
          <a:p>
            <a:r>
              <a:rPr lang="ru-RU" baseline="0" dirty="0"/>
              <a:t>Процесс </a:t>
            </a:r>
            <a:r>
              <a:rPr lang="ru-RU" u="sng" baseline="0" dirty="0"/>
              <a:t>очень трудоемок </a:t>
            </a:r>
            <a:r>
              <a:rPr lang="ru-RU" baseline="0" dirty="0"/>
              <a:t>с обоих сторон (НСС и Статкомитета СНГ), т.к. ведет к повторному заполнению данных из базы НСС в шаблоны и, соответственно, к повышению риска ошибок ввода. Отсроченная обратная связь приводит к увеличению сроков сбора и обработки данных.</a:t>
            </a:r>
          </a:p>
          <a:p>
            <a:endParaRPr lang="en-US" baseline="0" dirty="0"/>
          </a:p>
          <a:p>
            <a:r>
              <a:rPr lang="ru-RU" baseline="0" dirty="0"/>
              <a:t>Сбор данных форм</a:t>
            </a:r>
            <a:r>
              <a:rPr lang="ru-RU" b="0" baseline="0" dirty="0"/>
              <a:t> посредством</a:t>
            </a:r>
            <a:r>
              <a:rPr lang="ru-RU" b="1" baseline="0" dirty="0"/>
              <a:t> </a:t>
            </a:r>
            <a:r>
              <a:rPr lang="en-US" b="1" baseline="0" dirty="0"/>
              <a:t>web-</a:t>
            </a:r>
            <a:r>
              <a:rPr lang="ru-RU" b="1" baseline="0" dirty="0"/>
              <a:t>интерфейса ввода</a:t>
            </a:r>
            <a:r>
              <a:rPr lang="en-US" b="1" baseline="0" dirty="0"/>
              <a:t> </a:t>
            </a:r>
            <a:r>
              <a:rPr lang="en-US" b="0" baseline="0" dirty="0"/>
              <a:t>–</a:t>
            </a:r>
            <a:r>
              <a:rPr lang="ru-RU" b="0" baseline="0" dirty="0"/>
              <a:t> переходная форма от простых </a:t>
            </a:r>
            <a:r>
              <a:rPr lang="en-US" b="0" baseline="0" dirty="0"/>
              <a:t>excel-</a:t>
            </a:r>
            <a:r>
              <a:rPr lang="ru-RU" b="0" baseline="0" dirty="0"/>
              <a:t>файлов к цифровой парадигме взаимодействия. Это более технологичный способ, </a:t>
            </a:r>
            <a:r>
              <a:rPr lang="ru-RU" baseline="0" dirty="0"/>
              <a:t>позволяющий избежать части вышеупомянутых проблем: </a:t>
            </a:r>
          </a:p>
          <a:p>
            <a:pPr marL="171450" indent="-171450">
              <a:buFontTx/>
              <a:buChar char="-"/>
            </a:pPr>
            <a:r>
              <a:rPr lang="ru-RU" baseline="0" dirty="0"/>
              <a:t>пользователю не нужно задумываться и искать актуальную версию шаблона, </a:t>
            </a:r>
          </a:p>
          <a:p>
            <a:pPr marL="171450" indent="-171450">
              <a:buFontTx/>
              <a:buChar char="-"/>
            </a:pPr>
            <a:r>
              <a:rPr lang="ru-RU" baseline="0" dirty="0"/>
              <a:t>при вводе данных через интерфейс очевидны ошибки ввода, т.к. система сразу проводит форматно-логический контроль и сигнализирует о результатах пользователю,</a:t>
            </a:r>
          </a:p>
          <a:p>
            <a:pPr marL="171450" indent="-171450">
              <a:buFontTx/>
              <a:buChar char="-"/>
            </a:pPr>
            <a:r>
              <a:rPr lang="ru-RU" baseline="0" dirty="0"/>
              <a:t>пользователь может увидеть данные всего ряда и при необходимости внести изменения.</a:t>
            </a:r>
          </a:p>
          <a:p>
            <a:pPr marL="0" indent="0">
              <a:buFontTx/>
              <a:buNone/>
            </a:pPr>
            <a:r>
              <a:rPr lang="ru-RU" baseline="0" dirty="0"/>
              <a:t>Все это ведет к снижению количества повторных запросов для уточнения данных, и соответственно к </a:t>
            </a:r>
            <a:r>
              <a:rPr lang="ru-RU" u="sng" baseline="0" dirty="0"/>
              <a:t>снижению временных затрат</a:t>
            </a:r>
            <a:r>
              <a:rPr lang="ru-RU" baseline="0" dirty="0"/>
              <a:t>.</a:t>
            </a:r>
            <a:endParaRPr lang="en-US" baseline="0" dirty="0"/>
          </a:p>
          <a:p>
            <a:pPr marL="0" indent="0">
              <a:buFontTx/>
              <a:buNone/>
            </a:pPr>
            <a:endParaRPr lang="en-US" baseline="0" dirty="0"/>
          </a:p>
          <a:p>
            <a:pPr marL="0" indent="0">
              <a:buFontTx/>
              <a:buNone/>
            </a:pPr>
            <a:r>
              <a:rPr lang="ru-RU" baseline="0" dirty="0"/>
              <a:t>Автоматизированный сбор из открытых источников или вообще </a:t>
            </a:r>
            <a:r>
              <a:rPr lang="ru-RU" b="1" baseline="0" dirty="0"/>
              <a:t>наборов данных посредством </a:t>
            </a:r>
            <a:r>
              <a:rPr lang="en-US" b="1" baseline="0" dirty="0"/>
              <a:t>API </a:t>
            </a:r>
            <a:r>
              <a:rPr lang="ru-RU" baseline="0" dirty="0"/>
              <a:t>еще более технологичен, т.к. в процесс вовлечены только ИТ-специалисты, которые следят непосредственно за передачей данных, тогда как качество данных не страдает, т.к. данные поступают непосредственно из БД источника, т.е. НСС. Мы избегаем повторной работы по заполнению данных в формы и соответственно всех сопутствующих этому ошибок, сразу получаем все пересчеты и обновления данных из источника. Таким образом существенно </a:t>
            </a:r>
            <a:r>
              <a:rPr lang="ru-RU" u="sng" baseline="0" dirty="0"/>
              <a:t>СНИЖАЕТСЯ ТРУДОЕМКОСТЬ </a:t>
            </a:r>
            <a:r>
              <a:rPr lang="ru-RU" baseline="0" dirty="0"/>
              <a:t>специалистов-статистиков НСС и </a:t>
            </a:r>
            <a:r>
              <a:rPr lang="ru-RU" u="sng" baseline="0" dirty="0"/>
              <a:t>обеспечивается своевременность сбора</a:t>
            </a:r>
            <a:r>
              <a:rPr lang="ru-RU" baseline="0" dirty="0"/>
              <a:t> данных.</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6</a:t>
            </a:fld>
            <a:endParaRPr lang="ru-RU" dirty="0"/>
          </a:p>
        </p:txBody>
      </p:sp>
    </p:spTree>
    <p:extLst>
      <p:ext uri="{BB962C8B-B14F-4D97-AF65-F5344CB8AC3E}">
        <p14:creationId xmlns:p14="http://schemas.microsoft.com/office/powerpoint/2010/main" val="334571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Для НСС созданы учетные данные для доступа к БД – интерфейсу ввода данных в формы.</a:t>
            </a:r>
          </a:p>
          <a:p>
            <a:r>
              <a:rPr lang="ru-RU" dirty="0"/>
              <a:t>Ввод</a:t>
            </a:r>
            <a:r>
              <a:rPr lang="ru-RU" baseline="0" dirty="0"/>
              <a:t> данных в формы посредством </a:t>
            </a:r>
            <a:r>
              <a:rPr lang="en-US" baseline="0" dirty="0"/>
              <a:t>web-</a:t>
            </a:r>
            <a:r>
              <a:rPr lang="ru-RU" baseline="0" dirty="0"/>
              <a:t>интерфейса не сильно отличается от ввода в </a:t>
            </a:r>
            <a:r>
              <a:rPr lang="en-US" baseline="0" dirty="0"/>
              <a:t>Excel</a:t>
            </a:r>
            <a:r>
              <a:rPr lang="ru-RU" baseline="0" dirty="0"/>
              <a:t>, и совершенствуется для большего удобства пользователя. Разработаны понятные и наглядные </a:t>
            </a:r>
            <a:r>
              <a:rPr lang="ru-RU" baseline="0" dirty="0" err="1"/>
              <a:t>инсрукции</a:t>
            </a:r>
            <a:r>
              <a:rPr lang="ru-RU" baseline="0" dirty="0"/>
              <a:t>. Приветствуется обратная связь в случае возникновения проблем.</a:t>
            </a:r>
          </a:p>
          <a:p>
            <a:r>
              <a:rPr lang="ru-RU" baseline="0" dirty="0"/>
              <a:t>Как уже было сказано, НСС Казахстана пользовался вводом через </a:t>
            </a:r>
            <a:r>
              <a:rPr lang="en-US" baseline="0" dirty="0"/>
              <a:t>web</a:t>
            </a:r>
            <a:r>
              <a:rPr lang="ru-RU" baseline="0" dirty="0"/>
              <a:t>-интерфейс (спасибо </a:t>
            </a:r>
            <a:r>
              <a:rPr lang="ru-RU" baseline="0"/>
              <a:t>им большое), </a:t>
            </a:r>
            <a:r>
              <a:rPr lang="ru-RU" baseline="0" dirty="0"/>
              <a:t>и надеемся это войдет в постоянную практику.</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7</a:t>
            </a:fld>
            <a:endParaRPr lang="ru-RU" dirty="0"/>
          </a:p>
        </p:txBody>
      </p:sp>
    </p:spTree>
    <p:extLst>
      <p:ext uri="{BB962C8B-B14F-4D97-AF65-F5344CB8AC3E}">
        <p14:creationId xmlns:p14="http://schemas.microsoft.com/office/powerpoint/2010/main" val="229723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Как известно, есть два способа передачи наборов</a:t>
            </a:r>
            <a:r>
              <a:rPr lang="ru-RU" baseline="0" dirty="0"/>
              <a:t> данных посредством </a:t>
            </a:r>
            <a:r>
              <a:rPr lang="en-US" baseline="0" dirty="0"/>
              <a:t>API.</a:t>
            </a:r>
            <a:r>
              <a:rPr lang="ru-RU" baseline="0" dirty="0"/>
              <a:t> </a:t>
            </a: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baseline="0" dirty="0"/>
              <a:t>Что вообще такое это </a:t>
            </a:r>
            <a:r>
              <a:rPr lang="en-US" baseline="0" dirty="0"/>
              <a:t>API?</a:t>
            </a:r>
            <a:r>
              <a:rPr lang="ru-RU" sz="1200" b="1" i="0" kern="1200" dirty="0">
                <a:solidFill>
                  <a:schemeClr val="tx1"/>
                </a:solidFill>
                <a:effectLst/>
                <a:latin typeface="+mn-lt"/>
                <a:ea typeface="+mn-ea"/>
                <a:cs typeface="+mn-cs"/>
              </a:rPr>
              <a:t> API</a:t>
            </a:r>
            <a:r>
              <a:rPr lang="ru-RU" sz="1200" b="0" i="0" kern="1200" dirty="0">
                <a:solidFill>
                  <a:schemeClr val="tx1"/>
                </a:solidFill>
                <a:effectLst/>
                <a:latin typeface="+mn-lt"/>
                <a:ea typeface="+mn-ea"/>
                <a:cs typeface="+mn-cs"/>
              </a:rPr>
              <a:t> (англ. </a:t>
            </a:r>
            <a:r>
              <a:rPr lang="ru-RU" sz="1200" b="0" i="0" kern="1200" dirty="0" err="1">
                <a:solidFill>
                  <a:schemeClr val="tx1"/>
                </a:solidFill>
                <a:effectLst/>
                <a:latin typeface="+mn-lt"/>
                <a:ea typeface="+mn-ea"/>
                <a:cs typeface="+mn-cs"/>
              </a:rPr>
              <a:t>application</a:t>
            </a:r>
            <a:r>
              <a:rPr lang="ru-RU" sz="1200" b="0" i="0" kern="1200" dirty="0">
                <a:solidFill>
                  <a:schemeClr val="tx1"/>
                </a:solidFill>
                <a:effectLst/>
                <a:latin typeface="+mn-lt"/>
                <a:ea typeface="+mn-ea"/>
                <a:cs typeface="+mn-cs"/>
              </a:rPr>
              <a:t> </a:t>
            </a:r>
            <a:r>
              <a:rPr lang="ru-RU" sz="1200" b="0" i="0" kern="1200" dirty="0" err="1">
                <a:solidFill>
                  <a:schemeClr val="tx1"/>
                </a:solidFill>
                <a:effectLst/>
                <a:latin typeface="+mn-lt"/>
                <a:ea typeface="+mn-ea"/>
                <a:cs typeface="+mn-cs"/>
              </a:rPr>
              <a:t>programming</a:t>
            </a:r>
            <a:r>
              <a:rPr lang="ru-RU" sz="1200" b="0" i="0" kern="1200" dirty="0">
                <a:solidFill>
                  <a:schemeClr val="tx1"/>
                </a:solidFill>
                <a:effectLst/>
                <a:latin typeface="+mn-lt"/>
                <a:ea typeface="+mn-ea"/>
                <a:cs typeface="+mn-cs"/>
              </a:rPr>
              <a:t> </a:t>
            </a:r>
            <a:r>
              <a:rPr lang="ru-RU" sz="1200" b="0" i="0" kern="1200" dirty="0" err="1">
                <a:solidFill>
                  <a:schemeClr val="tx1"/>
                </a:solidFill>
                <a:effectLst/>
                <a:latin typeface="+mn-lt"/>
                <a:ea typeface="+mn-ea"/>
                <a:cs typeface="+mn-cs"/>
              </a:rPr>
              <a:t>interface</a:t>
            </a:r>
            <a:r>
              <a:rPr lang="ru-RU" sz="1200" b="0" i="0" kern="1200" dirty="0">
                <a:solidFill>
                  <a:schemeClr val="tx1"/>
                </a:solidFill>
                <a:effectLst/>
                <a:latin typeface="+mn-lt"/>
                <a:ea typeface="+mn-ea"/>
                <a:cs typeface="+mn-cs"/>
              </a:rPr>
              <a:t> — «интерфейс программирования приложения») — это набор правил и инструкций, по которым различные программы взаимодействуют между собой и обмениваются данными. </a:t>
            </a:r>
            <a:r>
              <a:rPr lang="en-US" sz="1200" b="0" i="0" kern="1200" dirty="0">
                <a:solidFill>
                  <a:schemeClr val="tx1"/>
                </a:solidFill>
                <a:effectLst/>
                <a:latin typeface="+mn-lt"/>
                <a:ea typeface="+mn-ea"/>
                <a:cs typeface="+mn-cs"/>
              </a:rPr>
              <a:t>API</a:t>
            </a:r>
            <a:r>
              <a:rPr lang="en-US" sz="1200" b="0" i="0" kern="1200" baseline="0" dirty="0">
                <a:solidFill>
                  <a:schemeClr val="tx1"/>
                </a:solidFill>
                <a:effectLst/>
                <a:latin typeface="+mn-lt"/>
                <a:ea typeface="+mn-ea"/>
                <a:cs typeface="+mn-cs"/>
              </a:rPr>
              <a:t> – </a:t>
            </a:r>
            <a:r>
              <a:rPr lang="ru-RU" sz="1200" b="0" i="0" kern="1200" baseline="0" dirty="0">
                <a:solidFill>
                  <a:schemeClr val="tx1"/>
                </a:solidFill>
                <a:effectLst/>
                <a:latin typeface="+mn-lt"/>
                <a:ea typeface="+mn-ea"/>
                <a:cs typeface="+mn-cs"/>
              </a:rPr>
              <a:t>э</a:t>
            </a:r>
            <a:r>
              <a:rPr lang="ru-RU" baseline="0" dirty="0"/>
              <a:t>то еще и более безопасный способ передачи данных, т.к. исключается непосредственный доступ к БД.</a:t>
            </a:r>
          </a:p>
          <a:p>
            <a:r>
              <a:rPr lang="ru-RU" dirty="0"/>
              <a:t>Хочется отметить, что </a:t>
            </a:r>
            <a:r>
              <a:rPr lang="ru-RU" baseline="0" dirty="0" err="1"/>
              <a:t>Статкомитет</a:t>
            </a:r>
            <a:r>
              <a:rPr lang="ru-RU" baseline="0" dirty="0"/>
              <a:t> СНГ использует </a:t>
            </a:r>
            <a:r>
              <a:rPr lang="en-US" baseline="0" dirty="0"/>
              <a:t>REST API</a:t>
            </a:r>
            <a:r>
              <a:rPr lang="ru-RU" baseline="0" dirty="0"/>
              <a:t> – это более простой, структурированный и стандартный набор правил </a:t>
            </a:r>
            <a:r>
              <a:rPr lang="en-US" baseline="0" dirty="0"/>
              <a:t>API,</a:t>
            </a:r>
            <a:r>
              <a:rPr lang="ru-RU" baseline="0" dirty="0"/>
              <a:t> позволяющий передавать данные через интернет.</a:t>
            </a:r>
          </a:p>
          <a:p>
            <a:endParaRPr lang="en-US" baseline="0" dirty="0"/>
          </a:p>
          <a:p>
            <a:r>
              <a:rPr lang="ru-RU" baseline="0" dirty="0"/>
              <a:t>При способе «</a:t>
            </a:r>
            <a:r>
              <a:rPr lang="en-US" baseline="0" dirty="0"/>
              <a:t>PUSH</a:t>
            </a:r>
            <a:r>
              <a:rPr lang="ru-RU" baseline="0" dirty="0"/>
              <a:t>»/ «толкать»</a:t>
            </a:r>
            <a:r>
              <a:rPr lang="en-US" baseline="0" dirty="0"/>
              <a:t> </a:t>
            </a:r>
            <a:r>
              <a:rPr lang="ru-RU" baseline="0" dirty="0"/>
              <a:t>источник сам отслеживает когда и что он передает, при изменении структуры НСИ БД источника, последний своевременно вносит изменения в настройки </a:t>
            </a:r>
            <a:r>
              <a:rPr lang="en-US" baseline="0" dirty="0"/>
              <a:t>API </a:t>
            </a:r>
            <a:r>
              <a:rPr lang="ru-RU" baseline="0" dirty="0"/>
              <a:t>для передачи данных. </a:t>
            </a:r>
          </a:p>
          <a:p>
            <a:r>
              <a:rPr lang="ru-RU" baseline="0" dirty="0"/>
              <a:t>Способ </a:t>
            </a:r>
            <a:r>
              <a:rPr lang="en-US" baseline="0" dirty="0"/>
              <a:t>PULL </a:t>
            </a:r>
            <a:r>
              <a:rPr lang="ru-RU" baseline="0" dirty="0"/>
              <a:t>ответственность за сбор перекладывает на приемник данных, при этом могут быть сбои при передаче данных, если источник не информирует своевременно об изменении структуры НСИ своей БД. При этом приемнику приходится отслеживать обновления по всем источникам. В результате страдает качество данных и своевременность их предоставления.</a:t>
            </a:r>
            <a:endParaRPr lang="en-US" baseline="0" dirty="0"/>
          </a:p>
        </p:txBody>
      </p:sp>
      <p:sp>
        <p:nvSpPr>
          <p:cNvPr id="4" name="Номер слайда 3"/>
          <p:cNvSpPr>
            <a:spLocks noGrp="1"/>
          </p:cNvSpPr>
          <p:nvPr>
            <p:ph type="sldNum" sz="quarter" idx="10"/>
          </p:nvPr>
        </p:nvSpPr>
        <p:spPr/>
        <p:txBody>
          <a:bodyPr/>
          <a:lstStyle/>
          <a:p>
            <a:fld id="{F290F93F-85EC-4545-86AB-96C0DCB73333}" type="slidenum">
              <a:rPr lang="ru-RU" smtClean="0"/>
              <a:t>8</a:t>
            </a:fld>
            <a:endParaRPr lang="ru-RU" dirty="0"/>
          </a:p>
        </p:txBody>
      </p:sp>
    </p:spTree>
    <p:extLst>
      <p:ext uri="{BB962C8B-B14F-4D97-AF65-F5344CB8AC3E}">
        <p14:creationId xmlns:p14="http://schemas.microsoft.com/office/powerpoint/2010/main" val="4126530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рамках ЕИАС – подсистемы </a:t>
            </a:r>
            <a:r>
              <a:rPr lang="ru-RU" dirty="0" err="1"/>
              <a:t>Хаба</a:t>
            </a:r>
            <a:r>
              <a:rPr lang="ru-RU" baseline="0" dirty="0"/>
              <a:t> данных и метаданных </a:t>
            </a:r>
            <a:r>
              <a:rPr lang="ru-RU" baseline="0" dirty="0" err="1"/>
              <a:t>Статкомитета</a:t>
            </a:r>
            <a:r>
              <a:rPr lang="ru-RU" baseline="0" dirty="0"/>
              <a:t> СНГ имеется также интерфейс</a:t>
            </a:r>
            <a:r>
              <a:rPr lang="en-US" baseline="0" dirty="0"/>
              <a:t> </a:t>
            </a:r>
            <a:r>
              <a:rPr lang="ru-RU" baseline="0" dirty="0"/>
              <a:t>пользователя для загрузки и скачивания файлов посредством </a:t>
            </a:r>
            <a:r>
              <a:rPr lang="en-US" baseline="0" dirty="0"/>
              <a:t>API</a:t>
            </a:r>
            <a:r>
              <a:rPr lang="ru-RU" baseline="0" dirty="0"/>
              <a:t>. </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9</a:t>
            </a:fld>
            <a:endParaRPr lang="ru-RU" dirty="0"/>
          </a:p>
        </p:txBody>
      </p:sp>
    </p:spTree>
    <p:extLst>
      <p:ext uri="{BB962C8B-B14F-4D97-AF65-F5344CB8AC3E}">
        <p14:creationId xmlns:p14="http://schemas.microsoft.com/office/powerpoint/2010/main" val="2654140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Статкомитетом</a:t>
            </a:r>
            <a:r>
              <a:rPr lang="ru-RU" baseline="0" dirty="0"/>
              <a:t> СНГ проведена апробация автоматизированного сбора показателей ЦУР в формате </a:t>
            </a:r>
            <a:r>
              <a:rPr lang="en-US" baseline="0" dirty="0"/>
              <a:t>SDMX </a:t>
            </a:r>
            <a:r>
              <a:rPr lang="ru-RU" baseline="0" dirty="0"/>
              <a:t>из открытых данных Белстата и Росстата.</a:t>
            </a:r>
          </a:p>
          <a:p>
            <a:r>
              <a:rPr lang="ru-RU" baseline="0" dirty="0"/>
              <a:t>Такое стало возможным, т.к. лабораторией ЦУР проведен анализ и составлен единый реестр показателей и справочников, согласно которому НСС предоставляют данные</a:t>
            </a:r>
            <a:r>
              <a:rPr lang="en-US" baseline="0" dirty="0"/>
              <a:t> </a:t>
            </a:r>
            <a:r>
              <a:rPr lang="ru-RU" baseline="0" dirty="0"/>
              <a:t>в формате </a:t>
            </a:r>
            <a:r>
              <a:rPr lang="en-US" baseline="0" dirty="0"/>
              <a:t>SDMX</a:t>
            </a:r>
            <a:r>
              <a:rPr lang="ru-RU" baseline="0" dirty="0"/>
              <a:t> по целям устойчивого развития.</a:t>
            </a:r>
          </a:p>
          <a:p>
            <a:r>
              <a:rPr lang="ru-RU" baseline="0" dirty="0"/>
              <a:t>После загрузки Было произведено сопоставление данного реестра с показателями шаблона сбора Статкомитета СНГ по ЦУР. Сопоставление производилось по наименованиям показателей и значениям данных.</a:t>
            </a:r>
          </a:p>
          <a:p>
            <a:r>
              <a:rPr lang="ru-RU" baseline="0" dirty="0"/>
              <a:t>Результаты показывают: что загрузка возможна, она менее трудоемка для НСС, т.к. мы </a:t>
            </a:r>
            <a:r>
              <a:rPr lang="ru-RU" baseline="0" dirty="0" err="1"/>
              <a:t>переиспользуем</a:t>
            </a:r>
            <a:r>
              <a:rPr lang="ru-RU" baseline="0" dirty="0"/>
              <a:t> уже подготовленные данные. При этом  динамические ряды как правило шире, полнее, в больших </a:t>
            </a:r>
            <a:r>
              <a:rPr lang="ru-RU" baseline="0" dirty="0" err="1"/>
              <a:t>разрезностях</a:t>
            </a:r>
            <a:r>
              <a:rPr lang="ru-RU" baseline="0" dirty="0"/>
              <a:t>. </a:t>
            </a:r>
          </a:p>
          <a:p>
            <a:r>
              <a:rPr lang="ru-RU" baseline="0" dirty="0"/>
              <a:t>Поэтому в Статкомитетом СНГ был отправлен запрос в НСС стран СНГ с просьбой указать на сайте</a:t>
            </a:r>
            <a:r>
              <a:rPr lang="en-US" baseline="0" dirty="0"/>
              <a:t> </a:t>
            </a:r>
            <a:r>
              <a:rPr lang="ru-RU" baseline="0" dirty="0"/>
              <a:t>НСС расположение данных ЦУР в формате </a:t>
            </a:r>
            <a:r>
              <a:rPr lang="en-US" baseline="0" dirty="0"/>
              <a:t>SDMX</a:t>
            </a:r>
            <a:r>
              <a:rPr lang="ru-RU" baseline="0" dirty="0"/>
              <a:t>.</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10</a:t>
            </a:fld>
            <a:endParaRPr lang="ru-RU" dirty="0"/>
          </a:p>
        </p:txBody>
      </p:sp>
    </p:spTree>
    <p:extLst>
      <p:ext uri="{BB962C8B-B14F-4D97-AF65-F5344CB8AC3E}">
        <p14:creationId xmlns:p14="http://schemas.microsoft.com/office/powerpoint/2010/main" val="2297233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aseline="0" dirty="0"/>
              <a:t>Посредством </a:t>
            </a:r>
            <a:r>
              <a:rPr lang="en-US" baseline="0" dirty="0"/>
              <a:t>API </a:t>
            </a:r>
            <a:r>
              <a:rPr lang="ru-RU" baseline="0" dirty="0"/>
              <a:t>могут передаваться как данные, так и метаданные (структурная и описательная метаинформация). </a:t>
            </a:r>
          </a:p>
          <a:p>
            <a:endParaRPr lang="ru-RU" dirty="0"/>
          </a:p>
          <a:p>
            <a:r>
              <a:rPr lang="ru-RU" dirty="0"/>
              <a:t>Положительные результаты апробации автоматизированного сбора данных по ЦУР в формате </a:t>
            </a:r>
            <a:r>
              <a:rPr lang="en-US" dirty="0"/>
              <a:t>SDMX</a:t>
            </a:r>
            <a:r>
              <a:rPr lang="en-US" baseline="0" dirty="0"/>
              <a:t> </a:t>
            </a:r>
            <a:r>
              <a:rPr lang="ru-RU" baseline="0" dirty="0"/>
              <a:t>говорят нам о том, что это верный путь.</a:t>
            </a:r>
            <a:endParaRPr lang="ru-RU" dirty="0"/>
          </a:p>
          <a:p>
            <a:r>
              <a:rPr lang="ru-RU" dirty="0"/>
              <a:t>Тем</a:t>
            </a:r>
            <a:r>
              <a:rPr lang="ru-RU" baseline="0" dirty="0"/>
              <a:t> не менее, для автоматизированного (посредством </a:t>
            </a:r>
            <a:r>
              <a:rPr lang="en-US" baseline="0" dirty="0"/>
              <a:t>API</a:t>
            </a:r>
            <a:r>
              <a:rPr lang="ru-RU" baseline="0" dirty="0"/>
              <a:t>) сбора данных форм вопросников, которые сейчас передаются </a:t>
            </a:r>
            <a:r>
              <a:rPr lang="en-US" baseline="0" dirty="0"/>
              <a:t>excel</a:t>
            </a:r>
            <a:r>
              <a:rPr lang="ru-RU" baseline="0" dirty="0"/>
              <a:t>-файлами, требуется предварительная подготовка. В отличие от лаборатории ЦУР, у которых разработан единый реестр показателей и справочников, каждая НСС имеет свою НСИ.  </a:t>
            </a:r>
          </a:p>
          <a:p>
            <a:r>
              <a:rPr lang="ru-RU" baseline="0" dirty="0"/>
              <a:t>Какой бы способ не использовался (</a:t>
            </a:r>
            <a:r>
              <a:rPr lang="en-US" baseline="0" dirty="0"/>
              <a:t>push </a:t>
            </a:r>
            <a:r>
              <a:rPr lang="ru-RU" baseline="0" dirty="0"/>
              <a:t>или </a:t>
            </a:r>
            <a:r>
              <a:rPr lang="en-US" baseline="0" dirty="0"/>
              <a:t>pull</a:t>
            </a:r>
            <a:r>
              <a:rPr lang="ru-RU" baseline="0" dirty="0"/>
              <a:t>), мы четко должны понимать, что именно передаем, откуда берем и куда кладем. При сборе данных посредством </a:t>
            </a:r>
            <a:r>
              <a:rPr lang="en-US" baseline="0" dirty="0"/>
              <a:t>excel </a:t>
            </a:r>
            <a:r>
              <a:rPr lang="ru-RU" baseline="0" dirty="0"/>
              <a:t>шаблонов форм такая информация не запрашивается у НСС, также как не предоставляется аналогичная информация по НСИ Статкомитета СНГ. Т.к. данные в </a:t>
            </a:r>
            <a:r>
              <a:rPr lang="en-US" baseline="0" dirty="0"/>
              <a:t>excel-</a:t>
            </a:r>
            <a:r>
              <a:rPr lang="ru-RU" baseline="0" dirty="0"/>
              <a:t>формы вводятся специалистами НСС, следовательно только сотрудник, непосредственно заполняющий форму, знает что и откуда он берет. При этом и специалист НСС также не знает кодировки Статкомитета СНГ. </a:t>
            </a:r>
            <a:endParaRPr lang="en-US" baseline="0" dirty="0"/>
          </a:p>
          <a:p>
            <a:r>
              <a:rPr lang="ru-RU" baseline="0" dirty="0"/>
              <a:t>Тем не менее для обеспечения машинного взаимодействия данная информация необходима, т.е. необходимо произвести </a:t>
            </a:r>
            <a:r>
              <a:rPr lang="ru-RU" b="1" baseline="0" dirty="0"/>
              <a:t>сопоставление кодов справочников и показателей и составление таблиц перекодировок </a:t>
            </a:r>
            <a:r>
              <a:rPr lang="ru-RU" b="0" baseline="0" dirty="0"/>
              <a:t>источник-приемник</a:t>
            </a:r>
            <a:r>
              <a:rPr lang="ru-RU" b="1" baseline="0" dirty="0"/>
              <a:t> </a:t>
            </a:r>
            <a:r>
              <a:rPr lang="ru-RU" baseline="0" dirty="0"/>
              <a:t>(НСС - Статкомитет СНГ).</a:t>
            </a:r>
          </a:p>
          <a:p>
            <a:r>
              <a:rPr lang="ru-RU" baseline="0" dirty="0"/>
              <a:t>Мы предполагаем проведение такой работы, поэтому просим </a:t>
            </a:r>
            <a:r>
              <a:rPr lang="ru-RU" b="1" baseline="0" dirty="0"/>
              <a:t>поддержать</a:t>
            </a:r>
            <a:r>
              <a:rPr lang="ru-RU" baseline="0" dirty="0"/>
              <a:t> </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11</a:t>
            </a:fld>
            <a:endParaRPr lang="ru-RU" dirty="0"/>
          </a:p>
        </p:txBody>
      </p:sp>
    </p:spTree>
    <p:extLst>
      <p:ext uri="{BB962C8B-B14F-4D97-AF65-F5344CB8AC3E}">
        <p14:creationId xmlns:p14="http://schemas.microsoft.com/office/powerpoint/2010/main" val="2094945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Заголовок+Элемен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4" name="Объект 2"/>
          <p:cNvSpPr>
            <a:spLocks noGrp="1"/>
          </p:cNvSpPr>
          <p:nvPr>
            <p:ph idx="1"/>
          </p:nvPr>
        </p:nvSpPr>
        <p:spPr>
          <a:xfrm>
            <a:off x="251520" y="771550"/>
            <a:ext cx="8568952" cy="4032448"/>
          </a:xfrm>
          <a:prstGeom prst="rect">
            <a:avLst/>
          </a:prstGeom>
        </p:spPr>
        <p:txBody>
          <a:bodyPr/>
          <a:lstStyle>
            <a:lvl1pPr marL="0" indent="0">
              <a:buNone/>
              <a:defRPr sz="1800">
                <a:solidFill>
                  <a:schemeClr val="tx2">
                    <a:lumMod val="75000"/>
                  </a:schemeClr>
                </a:solidFill>
                <a:latin typeface="Arial" panose="020B0604020202020204" pitchFamily="34" charset="0"/>
                <a:cs typeface="Arial" panose="020B0604020202020204" pitchFamily="34" charset="0"/>
              </a:defRPr>
            </a:lvl1pPr>
            <a:lvl2pPr>
              <a:defRPr sz="1600">
                <a:solidFill>
                  <a:schemeClr val="tx2">
                    <a:lumMod val="75000"/>
                  </a:schemeClr>
                </a:solidFill>
                <a:latin typeface="Arial" panose="020B0604020202020204" pitchFamily="34" charset="0"/>
                <a:cs typeface="Arial" panose="020B0604020202020204" pitchFamily="34" charset="0"/>
              </a:defRPr>
            </a:lvl2pPr>
            <a:lvl3pPr>
              <a:defRPr sz="1600">
                <a:solidFill>
                  <a:schemeClr val="tx2">
                    <a:lumMod val="75000"/>
                  </a:schemeClr>
                </a:solidFill>
                <a:latin typeface="Arial" panose="020B0604020202020204" pitchFamily="34" charset="0"/>
                <a:cs typeface="Arial" panose="020B0604020202020204" pitchFamily="34" charset="0"/>
              </a:defRPr>
            </a:lvl3pPr>
            <a:lvl4pPr>
              <a:defRPr sz="1600">
                <a:solidFill>
                  <a:schemeClr val="tx2">
                    <a:lumMod val="75000"/>
                  </a:schemeClr>
                </a:solidFill>
                <a:latin typeface="Arial" panose="020B0604020202020204" pitchFamily="34" charset="0"/>
                <a:cs typeface="Arial" panose="020B0604020202020204" pitchFamily="34" charset="0"/>
              </a:defRPr>
            </a:lvl4pPr>
            <a:lvl5pPr>
              <a:defRPr sz="1600">
                <a:solidFill>
                  <a:schemeClr val="tx2">
                    <a:lumMod val="75000"/>
                  </a:schemeClr>
                </a:solidFill>
                <a:latin typeface="Arial" panose="020B0604020202020204" pitchFamily="34" charset="0"/>
                <a:cs typeface="Arial" panose="020B0604020202020204" pitchFamily="34" charset="0"/>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cxnSp>
        <p:nvCxnSpPr>
          <p:cNvPr id="5" name="Прямая соединительная линия 4"/>
          <p:cNvCxnSpPr/>
          <p:nvPr userDrawn="1"/>
        </p:nvCxnSpPr>
        <p:spPr>
          <a:xfrm>
            <a:off x="1331640" y="546667"/>
            <a:ext cx="7488832"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1255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cxnSp>
        <p:nvCxnSpPr>
          <p:cNvPr id="4" name="Прямая соединительная линия 3"/>
          <p:cNvCxnSpPr/>
          <p:nvPr userDrawn="1"/>
        </p:nvCxnSpPr>
        <p:spPr>
          <a:xfrm>
            <a:off x="1331640" y="546667"/>
            <a:ext cx="7488832"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231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202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8" name="Прямоугольник 7"/>
          <p:cNvSpPr/>
          <p:nvPr userDrawn="1"/>
        </p:nvSpPr>
        <p:spPr>
          <a:xfrm>
            <a:off x="755576" y="51470"/>
            <a:ext cx="8280920"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Picture 4" descr="C:\Users\Admin\Desktop\изображения для правки\лого статкома.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84368"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56093" y="3363838"/>
            <a:ext cx="1436145" cy="143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userDrawn="1"/>
        </p:nvSpPr>
        <p:spPr>
          <a:xfrm>
            <a:off x="2485933" y="1794729"/>
            <a:ext cx="4176464"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2800" b="1" i="1" dirty="0">
                <a:solidFill>
                  <a:schemeClr val="tx2">
                    <a:lumMod val="75000"/>
                  </a:schemeClr>
                </a:solidFill>
                <a:latin typeface="Arial" panose="020B0604020202020204" pitchFamily="34" charset="0"/>
                <a:cs typeface="Arial" panose="020B0604020202020204" pitchFamily="34" charset="0"/>
              </a:rPr>
              <a:t>Спасибо за внимание</a:t>
            </a:r>
          </a:p>
          <a:p>
            <a:endParaRPr lang="ru-RU" dirty="0"/>
          </a:p>
        </p:txBody>
      </p:sp>
      <p:sp>
        <p:nvSpPr>
          <p:cNvPr id="11" name="TextBox 10"/>
          <p:cNvSpPr txBox="1"/>
          <p:nvPr userDrawn="1"/>
        </p:nvSpPr>
        <p:spPr>
          <a:xfrm>
            <a:off x="3602057" y="2859782"/>
            <a:ext cx="1944216" cy="584775"/>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0" dirty="0">
                <a:solidFill>
                  <a:schemeClr val="tx2">
                    <a:lumMod val="75000"/>
                  </a:schemeClr>
                </a:solidFill>
                <a:latin typeface="Arial" panose="020B0604020202020204" pitchFamily="34" charset="0"/>
                <a:ea typeface="Calibri"/>
                <a:cs typeface="Arial" panose="020B0604020202020204" pitchFamily="34" charset="0"/>
              </a:rPr>
              <a:t>www.</a:t>
            </a:r>
            <a:r>
              <a:rPr lang="de-DE" sz="1400" b="1" kern="0" dirty="0">
                <a:solidFill>
                  <a:schemeClr val="tx2">
                    <a:lumMod val="75000"/>
                  </a:schemeClr>
                </a:solidFill>
                <a:latin typeface="Arial" panose="020B0604020202020204" pitchFamily="34" charset="0"/>
                <a:ea typeface="Calibri"/>
                <a:cs typeface="Arial" panose="020B0604020202020204" pitchFamily="34" charset="0"/>
              </a:rPr>
              <a:t>new.cisstat.org</a:t>
            </a:r>
            <a:endParaRPr lang="ru-RU" sz="1400" b="1" kern="0" dirty="0">
              <a:solidFill>
                <a:schemeClr val="tx2">
                  <a:lumMod val="75000"/>
                </a:schemeClr>
              </a:solidFill>
              <a:latin typeface="Arial" panose="020B0604020202020204" pitchFamily="34" charset="0"/>
              <a:ea typeface="Calibri"/>
              <a:cs typeface="Arial" panose="020B0604020202020204" pitchFamily="34" charset="0"/>
            </a:endParaRPr>
          </a:p>
          <a:p>
            <a:endParaRPr lang="ru-RU" dirty="0"/>
          </a:p>
        </p:txBody>
      </p:sp>
      <p:sp>
        <p:nvSpPr>
          <p:cNvPr id="10" name="Прямоугольник 9"/>
          <p:cNvSpPr/>
          <p:nvPr userDrawn="1"/>
        </p:nvSpPr>
        <p:spPr>
          <a:xfrm>
            <a:off x="8316416" y="4731990"/>
            <a:ext cx="720080"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544239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8613"/>
            <a:ext cx="7772400" cy="1101725"/>
          </a:xfrm>
        </p:spPr>
        <p:txBody>
          <a:bodyPr/>
          <a:lstStyle/>
          <a:p>
            <a:r>
              <a:rPr lang="ru-RU"/>
              <a:t>Образец заголовка</a:t>
            </a:r>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5" name="Нижний колонтитул 4"/>
          <p:cNvSpPr>
            <a:spLocks noGrp="1"/>
          </p:cNvSpPr>
          <p:nvPr>
            <p:ph type="ftr" sz="quarter" idx="11"/>
          </p:nvPr>
        </p:nvSpPr>
        <p:spPr/>
        <p:txBody>
          <a:bodyPr/>
          <a:lstStyle/>
          <a:p>
            <a:r>
              <a:rPr lang="ru-RU" dirty="0"/>
              <a:t>1 </a:t>
            </a:r>
          </a:p>
        </p:txBody>
      </p:sp>
    </p:spTree>
    <p:extLst>
      <p:ext uri="{BB962C8B-B14F-4D97-AF65-F5344CB8AC3E}">
        <p14:creationId xmlns:p14="http://schemas.microsoft.com/office/powerpoint/2010/main" val="24083625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theme" Target="../theme/theme3.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6480720" cy="546667"/>
          </a:xfrm>
          <a:prstGeom prst="rect">
            <a:avLst/>
          </a:prstGeom>
        </p:spPr>
        <p:txBody>
          <a:bodyPr vert="horz" lIns="91440" tIns="45720" rIns="91440" bIns="45720" rtlCol="0" anchor="ctr">
            <a:normAutofit/>
          </a:bodyPr>
          <a:lstStyle/>
          <a:p>
            <a:r>
              <a:rPr lang="ru-RU" dirty="0"/>
              <a:t>Образец заголовка</a:t>
            </a:r>
          </a:p>
        </p:txBody>
      </p:sp>
      <p:pic>
        <p:nvPicPr>
          <p:cNvPr id="7" name="Picture 4" descr="C:\Users\Admin\Desktop\изображения для правки\лого статкома.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9512"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Admin\Desktop\изображения для правки\лого снг.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6552" y="-446344"/>
            <a:ext cx="1712626" cy="1601306"/>
          </a:xfrm>
          <a:prstGeom prst="rect">
            <a:avLst/>
          </a:prstGeom>
          <a:noFill/>
          <a:extLst>
            <a:ext uri="{909E8E84-426E-40DD-AFC4-6F175D3DCCD1}">
              <a14:hiddenFill xmlns:a14="http://schemas.microsoft.com/office/drawing/2010/main">
                <a:solidFill>
                  <a:srgbClr val="FFFFFF"/>
                </a:solidFill>
              </a14:hiddenFill>
            </a:ext>
          </a:extLst>
        </p:spPr>
      </p:pic>
      <p:sp>
        <p:nvSpPr>
          <p:cNvPr id="9" name="Номер слайда 1"/>
          <p:cNvSpPr txBox="1">
            <a:spLocks/>
          </p:cNvSpPr>
          <p:nvPr userDrawn="1"/>
        </p:nvSpPr>
        <p:spPr>
          <a:xfrm>
            <a:off x="8460432" y="4803998"/>
            <a:ext cx="509228" cy="237109"/>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0A12213-85E6-4BB1-B04B-48C29C108851}" type="slidenum">
              <a:rPr lang="ru-RU" sz="1000" smtClean="0">
                <a:solidFill>
                  <a:schemeClr val="tx2">
                    <a:lumMod val="75000"/>
                  </a:schemeClr>
                </a:solidFill>
                <a:latin typeface="Arial" panose="020B0604020202020204" pitchFamily="34" charset="0"/>
                <a:cs typeface="Arial" panose="020B0604020202020204" pitchFamily="34" charset="0"/>
              </a:rPr>
              <a:pPr algn="r"/>
              <a:t>‹#›</a:t>
            </a:fld>
            <a:endParaRPr lang="ru-RU" sz="1000" dirty="0">
              <a:solidFill>
                <a:schemeClr val="tx2">
                  <a:lumMod val="75000"/>
                </a:schemeClr>
              </a:solidFill>
              <a:latin typeface="Arial" panose="020B0604020202020204" pitchFamily="34" charset="0"/>
              <a:cs typeface="Arial" panose="020B0604020202020204" pitchFamily="34" charset="0"/>
            </a:endParaRPr>
          </a:p>
        </p:txBody>
      </p:sp>
      <p:sp>
        <p:nvSpPr>
          <p:cNvPr id="11" name="Текст 2"/>
          <p:cNvSpPr>
            <a:spLocks noGrp="1"/>
          </p:cNvSpPr>
          <p:nvPr>
            <p:ph type="body" idx="1"/>
          </p:nvPr>
        </p:nvSpPr>
        <p:spPr>
          <a:xfrm>
            <a:off x="251520" y="771550"/>
            <a:ext cx="8579296" cy="4032448"/>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Tree>
    <p:extLst>
      <p:ext uri="{BB962C8B-B14F-4D97-AF65-F5344CB8AC3E}">
        <p14:creationId xmlns:p14="http://schemas.microsoft.com/office/powerpoint/2010/main" val="180634104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8" r:id="rId3"/>
    <p:sldLayoutId id="2147483650" r:id="rId4"/>
  </p:sldLayoutIdLst>
  <p:hf hdr="0" ftr="0" dt="0"/>
  <p:txStyles>
    <p:titleStyle>
      <a:lvl1pPr algn="ctr" defTabSz="914400" rtl="0" eaLnBrk="1" latinLnBrk="0" hangingPunct="1">
        <a:spcBef>
          <a:spcPct val="0"/>
        </a:spcBef>
        <a:buNone/>
        <a:defRPr sz="2000" b="1" i="0" kern="1200" baseline="0">
          <a:solidFill>
            <a:schemeClr val="tx2">
              <a:lumMod val="75000"/>
            </a:schemeClr>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1800" kern="1200">
          <a:solidFill>
            <a:schemeClr val="tx2">
              <a:lumMod val="75000"/>
            </a:schemeClr>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lumMod val="7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2">
              <a:lumMod val="7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2">
              <a:lumMod val="7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2">
              <a:lumMod val="7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8" name="Picture 4" descr="C:\Users\Admin\Desktop\изображения для правки\Карта 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1837" y="671601"/>
            <a:ext cx="7780323" cy="4376137"/>
          </a:xfrm>
          <a:prstGeom prst="rect">
            <a:avLst/>
          </a:prstGeom>
          <a:noFill/>
          <a:extLst>
            <a:ext uri="{909E8E84-426E-40DD-AFC4-6F175D3DCCD1}">
              <a14:hiddenFill xmlns:a14="http://schemas.microsoft.com/office/drawing/2010/main">
                <a:solidFill>
                  <a:srgbClr val="FFFFFF"/>
                </a:solidFill>
              </a14:hiddenFill>
            </a:ext>
          </a:extLst>
        </p:spPr>
      </p:pic>
      <p:sp>
        <p:nvSpPr>
          <p:cNvPr id="5" name="Нижний колонтитул 4"/>
          <p:cNvSpPr>
            <a:spLocks noGrp="1"/>
          </p:cNvSpPr>
          <p:nvPr>
            <p:ph type="ftr" sz="quarter" idx="3"/>
          </p:nvPr>
        </p:nvSpPr>
        <p:spPr>
          <a:xfrm>
            <a:off x="251520" y="4443959"/>
            <a:ext cx="8640960" cy="597942"/>
          </a:xfrm>
          <a:prstGeom prst="rect">
            <a:avLst/>
          </a:prstGeom>
        </p:spPr>
        <p:txBody>
          <a:bodyPr vert="horz" lIns="91440" tIns="45720" rIns="91440" bIns="45720" rtlCol="0" anchor="ctr"/>
          <a:lstStyle>
            <a:lvl1pPr algn="ctr">
              <a:defRPr sz="1200" b="1" i="0" baseline="0">
                <a:solidFill>
                  <a:schemeClr val="tx2">
                    <a:lumMod val="75000"/>
                  </a:schemeClr>
                </a:solidFill>
                <a:latin typeface="Arial" panose="020B0604020202020204" pitchFamily="34" charset="0"/>
              </a:defRPr>
            </a:lvl1pPr>
          </a:lstStyle>
          <a:p>
            <a:r>
              <a:rPr lang="ru-RU">
                <a:ea typeface="Yu Gothic UI Semilight" panose="020B0400000000000000" pitchFamily="34" charset="-128"/>
                <a:cs typeface="Arial" panose="020B0604020202020204" pitchFamily="34" charset="0"/>
              </a:rPr>
              <a:t>1 </a:t>
            </a:r>
            <a:endParaRPr lang="ru-RU" dirty="0"/>
          </a:p>
        </p:txBody>
      </p:sp>
      <p:pic>
        <p:nvPicPr>
          <p:cNvPr id="7" name="Picture 3" descr="C:\Users\Admin\Desktop\изображения для правки\лого снг.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552" y="-446344"/>
            <a:ext cx="1712626" cy="16013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dmin\Desktop\изображения для правки\лого статкома.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611560" y="123475"/>
            <a:ext cx="7920880" cy="461665"/>
          </a:xfrm>
          <a:prstGeom prst="rect">
            <a:avLst/>
          </a:prstGeom>
        </p:spPr>
        <p:txBody>
          <a:bodyPr wrap="square">
            <a:spAutoFit/>
          </a:bodyPr>
          <a:lstStyle/>
          <a:p>
            <a:pPr algn="ctr"/>
            <a:r>
              <a:rPr lang="ru-RU" sz="1200" b="1" baseline="0" dirty="0">
                <a:solidFill>
                  <a:schemeClr val="tx2">
                    <a:lumMod val="75000"/>
                  </a:schemeClr>
                </a:solidFill>
                <a:latin typeface="Arial" panose="020B0604020202020204" pitchFamily="34" charset="0"/>
                <a:cs typeface="Arial" panose="020B0604020202020204" pitchFamily="34" charset="0"/>
              </a:rPr>
              <a:t>Межгосударственный статистический комитет</a:t>
            </a:r>
            <a:r>
              <a:rPr lang="en-US" sz="1200" b="1" baseline="0" dirty="0">
                <a:solidFill>
                  <a:schemeClr val="tx2">
                    <a:lumMod val="75000"/>
                  </a:schemeClr>
                </a:solidFill>
                <a:latin typeface="Arial" panose="020B0604020202020204" pitchFamily="34" charset="0"/>
                <a:cs typeface="Arial" panose="020B0604020202020204" pitchFamily="34" charset="0"/>
              </a:rPr>
              <a:t> </a:t>
            </a:r>
            <a:r>
              <a:rPr lang="ru-RU" sz="1200" b="1" baseline="0" dirty="0">
                <a:solidFill>
                  <a:schemeClr val="tx2">
                    <a:lumMod val="75000"/>
                  </a:schemeClr>
                </a:solidFill>
                <a:latin typeface="Arial" panose="020B0604020202020204" pitchFamily="34" charset="0"/>
                <a:cs typeface="Arial" panose="020B0604020202020204" pitchFamily="34" charset="0"/>
              </a:rPr>
              <a:t>Содружества Независимых Государств</a:t>
            </a:r>
            <a:br>
              <a:rPr lang="ru-RU" sz="1200" b="1" baseline="0" dirty="0">
                <a:solidFill>
                  <a:schemeClr val="tx2">
                    <a:lumMod val="75000"/>
                  </a:schemeClr>
                </a:solidFill>
                <a:latin typeface="Arial" panose="020B0604020202020204" pitchFamily="34" charset="0"/>
                <a:cs typeface="Arial" panose="020B0604020202020204" pitchFamily="34" charset="0"/>
              </a:rPr>
            </a:br>
            <a:r>
              <a:rPr lang="ru-RU" sz="1200" b="1" baseline="0" dirty="0">
                <a:solidFill>
                  <a:schemeClr val="tx2">
                    <a:lumMod val="75000"/>
                  </a:schemeClr>
                </a:solidFill>
                <a:latin typeface="Arial" panose="020B0604020202020204" pitchFamily="34" charset="0"/>
                <a:cs typeface="Arial" panose="020B0604020202020204" pitchFamily="34" charset="0"/>
              </a:rPr>
              <a:t>(Статкомитет СНГ)</a:t>
            </a:r>
            <a:endParaRPr lang="ru-RU" sz="1200" baseline="0" dirty="0">
              <a:solidFill>
                <a:schemeClr val="tx2">
                  <a:lumMod val="75000"/>
                </a:schemeClr>
              </a:solidFill>
            </a:endParaRPr>
          </a:p>
        </p:txBody>
      </p:sp>
      <p:pic>
        <p:nvPicPr>
          <p:cNvPr id="2050" name="Picture 2" descr="C:\Users\Admin\Desktop\изображения для правки\эмблема финал.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291291" y="1824600"/>
            <a:ext cx="2664298" cy="2573843"/>
          </a:xfrm>
          <a:prstGeom prst="rect">
            <a:avLst/>
          </a:prstGeom>
          <a:noFill/>
          <a:extLst>
            <a:ext uri="{909E8E84-426E-40DD-AFC4-6F175D3DCCD1}">
              <a14:hiddenFill xmlns:a14="http://schemas.microsoft.com/office/drawing/2010/main">
                <a:solidFill>
                  <a:srgbClr val="FFFFFF"/>
                </a:solidFill>
              </a14:hiddenFill>
            </a:ext>
          </a:extLst>
        </p:spPr>
      </p:pic>
      <p:sp>
        <p:nvSpPr>
          <p:cNvPr id="3" name="Текст 2"/>
          <p:cNvSpPr>
            <a:spLocks noGrp="1"/>
          </p:cNvSpPr>
          <p:nvPr>
            <p:ph type="body" idx="1"/>
          </p:nvPr>
        </p:nvSpPr>
        <p:spPr>
          <a:xfrm>
            <a:off x="2879812" y="3435846"/>
            <a:ext cx="3384376" cy="504057"/>
          </a:xfrm>
          <a:prstGeom prst="rect">
            <a:avLst/>
          </a:prstGeom>
        </p:spPr>
        <p:txBody>
          <a:bodyPr vert="horz" lIns="91440" tIns="45720" rIns="91440" bIns="45720" rtlCol="0">
            <a:normAutofit/>
          </a:bodyPr>
          <a:lstStyle/>
          <a:p>
            <a:pPr lvl="4"/>
            <a:r>
              <a:rPr lang="ru-RU" dirty="0"/>
              <a:t>И.О. Фамилия</a:t>
            </a:r>
          </a:p>
          <a:p>
            <a:pPr lvl="4"/>
            <a:r>
              <a:rPr lang="ru-RU" dirty="0"/>
              <a:t>должность</a:t>
            </a:r>
          </a:p>
        </p:txBody>
      </p:sp>
      <p:sp>
        <p:nvSpPr>
          <p:cNvPr id="2" name="Заголовок 1"/>
          <p:cNvSpPr>
            <a:spLocks noGrp="1"/>
          </p:cNvSpPr>
          <p:nvPr>
            <p:ph type="title"/>
          </p:nvPr>
        </p:nvSpPr>
        <p:spPr>
          <a:xfrm>
            <a:off x="395536" y="1709495"/>
            <a:ext cx="8229600" cy="857250"/>
          </a:xfrm>
          <a:prstGeom prst="rect">
            <a:avLst/>
          </a:prstGeom>
        </p:spPr>
        <p:txBody>
          <a:bodyPr vert="horz" lIns="91440" tIns="45720" rIns="91440" bIns="45720" rtlCol="0" anchor="ctr">
            <a:normAutofit/>
          </a:bodyPr>
          <a:lstStyle/>
          <a:p>
            <a:r>
              <a:rPr lang="ru-RU" dirty="0"/>
              <a:t>Название презентации</a:t>
            </a:r>
          </a:p>
        </p:txBody>
      </p:sp>
    </p:spTree>
    <p:extLst>
      <p:ext uri="{BB962C8B-B14F-4D97-AF65-F5344CB8AC3E}">
        <p14:creationId xmlns:p14="http://schemas.microsoft.com/office/powerpoint/2010/main" val="3604115478"/>
      </p:ext>
    </p:extLst>
  </p:cSld>
  <p:clrMap bg1="lt1" tx1="dk1" bg2="lt2" tx2="dk2" accent1="accent1" accent2="accent2" accent3="accent3" accent4="accent4" accent5="accent5" accent6="accent6" hlink="hlink" folHlink="folHlink"/>
  <p:sldLayoutIdLst>
    <p:sldLayoutId id="2147483656" r:id="rId1"/>
  </p:sldLayoutIdLst>
  <p:hf hdr="0" ftr="0" dt="0"/>
  <p:txStyles>
    <p:titleStyle>
      <a:lvl1pPr algn="ctr" defTabSz="914400" rtl="0" eaLnBrk="1" latinLnBrk="0" hangingPunct="1">
        <a:spcBef>
          <a:spcPct val="0"/>
        </a:spcBef>
        <a:buNone/>
        <a:defRPr sz="3000" b="1" i="0" kern="1200" baseline="0">
          <a:solidFill>
            <a:schemeClr val="tx2">
              <a:lumMod val="75000"/>
            </a:schemeClr>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0" indent="0" algn="ctr" defTabSz="914400" rtl="0" eaLnBrk="1" latinLnBrk="0" hangingPunct="1">
        <a:spcBef>
          <a:spcPts val="0"/>
        </a:spcBef>
        <a:buFont typeface="Arial" panose="020B0604020202020204" pitchFamily="34" charset="0"/>
        <a:buNone/>
        <a:defRPr sz="1600" b="1" i="1" kern="1200" baseline="0">
          <a:solidFill>
            <a:schemeClr val="tx2">
              <a:lumMod val="75000"/>
            </a:schemeClr>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2485933" y="1794729"/>
            <a:ext cx="4176464"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2800" b="1" i="1" dirty="0">
                <a:solidFill>
                  <a:schemeClr val="tx2">
                    <a:lumMod val="75000"/>
                  </a:schemeClr>
                </a:solidFill>
                <a:latin typeface="Arial" panose="020B0604020202020204" pitchFamily="34" charset="0"/>
                <a:cs typeface="Arial" panose="020B0604020202020204" pitchFamily="34" charset="0"/>
              </a:rPr>
              <a:t>Спасибо за внимание</a:t>
            </a:r>
          </a:p>
          <a:p>
            <a:endParaRPr lang="ru-RU"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6093" y="3363838"/>
            <a:ext cx="1436145" cy="143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602057" y="2859782"/>
            <a:ext cx="1944216" cy="584775"/>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0" dirty="0">
                <a:solidFill>
                  <a:schemeClr val="tx2">
                    <a:lumMod val="75000"/>
                  </a:schemeClr>
                </a:solidFill>
                <a:latin typeface="Arial" panose="020B0604020202020204" pitchFamily="34" charset="0"/>
                <a:ea typeface="Calibri"/>
                <a:cs typeface="Arial" panose="020B0604020202020204" pitchFamily="34" charset="0"/>
              </a:rPr>
              <a:t>www.</a:t>
            </a:r>
            <a:r>
              <a:rPr lang="de-DE" sz="1400" b="1" kern="0" dirty="0">
                <a:solidFill>
                  <a:schemeClr val="tx2">
                    <a:lumMod val="75000"/>
                  </a:schemeClr>
                </a:solidFill>
                <a:latin typeface="Arial" panose="020B0604020202020204" pitchFamily="34" charset="0"/>
                <a:ea typeface="Calibri"/>
                <a:cs typeface="Arial" panose="020B0604020202020204" pitchFamily="34" charset="0"/>
              </a:rPr>
              <a:t>new.cisstat.org</a:t>
            </a:r>
            <a:endParaRPr lang="ru-RU" sz="1400" b="1" kern="0" dirty="0">
              <a:solidFill>
                <a:schemeClr val="tx2">
                  <a:lumMod val="75000"/>
                </a:schemeClr>
              </a:solidFill>
              <a:latin typeface="Arial" panose="020B0604020202020204" pitchFamily="34" charset="0"/>
              <a:ea typeface="Calibri"/>
              <a:cs typeface="Arial" panose="020B0604020202020204" pitchFamily="34" charset="0"/>
            </a:endParaRPr>
          </a:p>
          <a:p>
            <a:endParaRPr lang="ru-RU" dirty="0"/>
          </a:p>
        </p:txBody>
      </p:sp>
      <p:pic>
        <p:nvPicPr>
          <p:cNvPr id="10" name="Picture 3" descr="C:\Users\Admin\Desktop\изображения для правки\лого снг.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552" y="-446344"/>
            <a:ext cx="1712626" cy="160130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Admin\Desktop\изображения для правки\лого статкома.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405953"/>
      </p:ext>
    </p:extLst>
  </p:cSld>
  <p:clrMap bg1="lt1" tx1="dk1" bg2="lt2" tx2="dk2" accent1="accent1" accent2="accent2" accent3="accent3" accent4="accent4" accent5="accent5" accent6="accent6" hlink="hlink" folHlink="folHlink"/>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85800" y="1275606"/>
            <a:ext cx="7772400" cy="1477328"/>
          </a:xfrm>
          <a:prstGeom prst="rect">
            <a:avLst/>
          </a:prstGeom>
        </p:spPr>
        <p:txBody>
          <a:bodyPr wrap="square">
            <a:spAutoFit/>
          </a:bodyPr>
          <a:lstStyle/>
          <a:p>
            <a:r>
              <a:rPr lang="ru-RU" dirty="0">
                <a:ea typeface="Yu Gothic UI Semilight" panose="020B0400000000000000" pitchFamily="34" charset="-128"/>
                <a:cs typeface="Arial" panose="020B0604020202020204" pitchFamily="34" charset="0"/>
              </a:rPr>
              <a:t>CIS statistics-from questionnaires</a:t>
            </a:r>
            <a:br>
              <a:rPr lang="ru-RU" dirty="0">
                <a:ea typeface="Yu Gothic UI Semilight" panose="020B0400000000000000" pitchFamily="34" charset="-128"/>
                <a:cs typeface="Arial" panose="020B0604020202020204" pitchFamily="34" charset="0"/>
              </a:rPr>
            </a:br>
            <a:r>
              <a:rPr lang="ru-RU" dirty="0">
                <a:ea typeface="Yu Gothic UI Semilight" panose="020B0400000000000000" pitchFamily="34" charset="-128"/>
                <a:cs typeface="Arial" panose="020B0604020202020204" pitchFamily="34" charset="0"/>
              </a:rPr>
              <a:t>towards a digital interaction paradigm</a:t>
            </a:r>
            <a:endParaRPr lang="ru-RU" sz="30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endParaRPr>
          </a:p>
        </p:txBody>
      </p:sp>
      <p:sp>
        <p:nvSpPr>
          <p:cNvPr id="6" name="Объект 2"/>
          <p:cNvSpPr txBox="1">
            <a:spLocks/>
          </p:cNvSpPr>
          <p:nvPr/>
        </p:nvSpPr>
        <p:spPr>
          <a:xfrm>
            <a:off x="899592" y="3147814"/>
            <a:ext cx="7560840" cy="180020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anose="020B0604020202020204" pitchFamily="34" charset="0"/>
              <a:buNone/>
              <a:defRPr sz="1600" b="1" i="1" kern="1200" baseline="0">
                <a:solidFill>
                  <a:schemeClr val="tx1">
                    <a:tint val="75000"/>
                  </a:schemeClr>
                </a:solidFill>
                <a:latin typeface="Arial" panose="020B0604020202020204" pitchFamily="34" charset="0"/>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ts val="0"/>
              </a:spcBef>
            </a:pPr>
            <a:r>
              <a:rPr lang="ru-RU" sz="1600" b="1"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E. V. Pryakhina</a:t>
            </a:r>
            <a:br>
              <a:rPr lang="ru-RU" sz="1600" b="1"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br>
            <a:r>
              <a:rPr lang="ru-RU" sz="1050"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Head of the Department of Information and Statistical Resources and Technologies </a:t>
            </a:r>
            <a:r>
              <a:rPr lang="ru-RU" sz="1050" i="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of</a:t>
            </a:r>
            <a:r>
              <a:rPr lang="ru-RU" sz="1050"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CIS</a:t>
            </a:r>
            <a:r>
              <a:rPr lang="en-US" sz="1050"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-STAT</a:t>
            </a:r>
            <a:endParaRPr lang="ru-RU" sz="1050"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endParaRPr>
          </a:p>
          <a:p>
            <a:pPr>
              <a:spcBef>
                <a:spcPts val="0"/>
              </a:spcBef>
            </a:pPr>
            <a:r>
              <a:rPr lang="ru-RU" sz="1600" b="1"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N. A. Ermakova</a:t>
            </a:r>
          </a:p>
          <a:p>
            <a:pPr>
              <a:spcBef>
                <a:spcPts val="0"/>
              </a:spcBef>
            </a:pPr>
            <a:r>
              <a:rPr lang="ru-RU" sz="1050"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Head of the Information Technology Support and Development Department</a:t>
            </a:r>
          </a:p>
          <a:p>
            <a:pPr>
              <a:spcBef>
                <a:spcPts val="0"/>
              </a:spcBef>
            </a:pPr>
            <a:endParaRPr lang="ru-RU" sz="1200" b="1"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endParaRPr>
          </a:p>
          <a:p>
            <a:pPr>
              <a:spcBef>
                <a:spcPts val="0"/>
              </a:spcBef>
            </a:pP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International Forum</a:t>
            </a:r>
          </a:p>
          <a:p>
            <a:pPr>
              <a:spcBef>
                <a:spcPts val="0"/>
              </a:spcBef>
            </a:pP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Digital</a:t>
            </a: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a:t>
            </a:r>
            <a:r>
              <a:rPr lang="en-US"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t</a:t>
            </a: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ransformation</a:t>
            </a: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a:t>
            </a: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of</a:t>
            </a: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a:t>
            </a:r>
            <a:r>
              <a:rPr lang="en-US"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n</a:t>
            </a: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ational</a:t>
            </a: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a:t>
            </a:r>
            <a:r>
              <a:rPr lang="en-US"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s</a:t>
            </a: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tatistical</a:t>
            </a: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a:t>
            </a:r>
            <a:r>
              <a:rPr lang="en-US"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s</a:t>
            </a: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ystems</a:t>
            </a:r>
            <a:endPar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endParaRPr>
          </a:p>
          <a:p>
            <a:pPr>
              <a:spcBef>
                <a:spcPts val="0"/>
              </a:spcBef>
            </a:pPr>
            <a:r>
              <a:rPr lang="ru-RU" sz="1100" b="1" dirty="0" err="1">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November</a:t>
            </a: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 6-7, 2025</a:t>
            </a:r>
          </a:p>
          <a:p>
            <a:pPr>
              <a:spcBef>
                <a:spcPts val="0"/>
              </a:spcBef>
            </a:pP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Astana, Republic of Kazakhstan</a:t>
            </a:r>
          </a:p>
        </p:txBody>
      </p:sp>
    </p:spTree>
    <p:extLst>
      <p:ext uri="{BB962C8B-B14F-4D97-AF65-F5344CB8AC3E}">
        <p14:creationId xmlns:p14="http://schemas.microsoft.com/office/powerpoint/2010/main" val="3363376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560840" cy="546667"/>
          </a:xfrm>
        </p:spPr>
        <p:txBody>
          <a:bodyPr>
            <a:noAutofit/>
          </a:bodyPr>
          <a:lstStyle/>
          <a:p>
            <a:pPr algn="l"/>
            <a:r>
              <a:rPr lang="ru-RU" dirty="0" err="1">
                <a:cs typeface="Arial" panose="020B0604020202020204" pitchFamily="34" charset="0"/>
              </a:rPr>
              <a:t>Promising</a:t>
            </a:r>
            <a:r>
              <a:rPr lang="ru-RU" dirty="0">
                <a:cs typeface="Arial" panose="020B0604020202020204" pitchFamily="34" charset="0"/>
              </a:rPr>
              <a:t> </a:t>
            </a:r>
            <a:r>
              <a:rPr lang="en-US" sz="2000" dirty="0">
                <a:cs typeface="Arial" panose="020B0604020202020204" pitchFamily="34" charset="0"/>
              </a:rPr>
              <a:t>“</a:t>
            </a:r>
            <a:r>
              <a:rPr lang="ru-RU" dirty="0" err="1">
                <a:cs typeface="Arial" panose="020B0604020202020204" pitchFamily="34" charset="0"/>
              </a:rPr>
              <a:t>machine-to-machine</a:t>
            </a:r>
            <a:r>
              <a:rPr lang="en-US" dirty="0">
                <a:cs typeface="Arial" panose="020B0604020202020204" pitchFamily="34" charset="0"/>
              </a:rPr>
              <a:t>”</a:t>
            </a:r>
            <a:r>
              <a:rPr lang="ru-RU" dirty="0">
                <a:cs typeface="Arial" panose="020B0604020202020204" pitchFamily="34" charset="0"/>
              </a:rPr>
              <a:t> schemes: </a:t>
            </a:r>
            <a:r>
              <a:rPr lang="en-US" dirty="0">
                <a:cs typeface="Arial" panose="020B0604020202020204" pitchFamily="34" charset="0"/>
              </a:rPr>
              <a:t>App</a:t>
            </a:r>
            <a:r>
              <a:rPr lang="ru-RU" dirty="0" err="1"/>
              <a:t>robation</a:t>
            </a:r>
            <a:r>
              <a:rPr lang="en-US" dirty="0"/>
              <a:t> of</a:t>
            </a:r>
            <a:r>
              <a:rPr lang="ru-RU" dirty="0">
                <a:solidFill>
                  <a:srgbClr val="FF0000"/>
                </a:solidFill>
              </a:rPr>
              <a:t> </a:t>
            </a:r>
            <a:r>
              <a:rPr lang="ru-RU" dirty="0" err="1"/>
              <a:t>automated</a:t>
            </a:r>
            <a:r>
              <a:rPr lang="ru-RU" dirty="0"/>
              <a:t> </a:t>
            </a:r>
            <a:r>
              <a:rPr lang="ru-RU" dirty="0" err="1"/>
              <a:t>SDGs</a:t>
            </a:r>
            <a:r>
              <a:rPr lang="ru-RU" dirty="0"/>
              <a:t> </a:t>
            </a:r>
            <a:r>
              <a:rPr lang="ru-RU" dirty="0" err="1"/>
              <a:t>data</a:t>
            </a:r>
            <a:r>
              <a:rPr lang="ru-RU" dirty="0"/>
              <a:t> </a:t>
            </a:r>
            <a:r>
              <a:rPr lang="ru-RU" dirty="0" err="1"/>
              <a:t>collection</a:t>
            </a:r>
            <a:r>
              <a:rPr lang="ru-RU" dirty="0"/>
              <a:t> </a:t>
            </a:r>
            <a:r>
              <a:rPr lang="ru-RU" dirty="0" err="1"/>
              <a:t>in</a:t>
            </a:r>
            <a:r>
              <a:rPr lang="ru-RU" dirty="0"/>
              <a:t> </a:t>
            </a:r>
            <a:r>
              <a:rPr lang="en-US" dirty="0"/>
              <a:t>SDMX</a:t>
            </a:r>
            <a:r>
              <a:rPr lang="ru-RU" dirty="0"/>
              <a:t> </a:t>
            </a:r>
            <a:r>
              <a:rPr lang="ru-RU" dirty="0" err="1"/>
              <a:t>format</a:t>
            </a:r>
            <a:endParaRPr lang="ru-RU" dirty="0"/>
          </a:p>
        </p:txBody>
      </p:sp>
      <p:sp>
        <p:nvSpPr>
          <p:cNvPr id="11" name="object 7"/>
          <p:cNvSpPr txBox="1"/>
          <p:nvPr/>
        </p:nvSpPr>
        <p:spPr>
          <a:xfrm>
            <a:off x="5166982" y="3856281"/>
            <a:ext cx="3168103" cy="153888"/>
          </a:xfrm>
          <a:prstGeom prst="rect">
            <a:avLst/>
          </a:prstGeom>
        </p:spPr>
        <p:txBody>
          <a:bodyPr vert="horz" wrap="square" lIns="0" tIns="0" rIns="0" bIns="0" rtlCol="0">
            <a:spAutoFit/>
          </a:bodyPr>
          <a:lstStyle/>
          <a:p>
            <a:pPr>
              <a:lnSpc>
                <a:spcPct val="100000"/>
              </a:lnSpc>
            </a:pPr>
            <a:endParaRPr sz="1000" dirty="0">
              <a:latin typeface="Arial"/>
              <a:cs typeface="Arial"/>
            </a:endParaRPr>
          </a:p>
        </p:txBody>
      </p:sp>
      <p:graphicFrame>
        <p:nvGraphicFramePr>
          <p:cNvPr id="3" name="Схема 2"/>
          <p:cNvGraphicFramePr/>
          <p:nvPr>
            <p:extLst>
              <p:ext uri="{D42A27DB-BD31-4B8C-83A1-F6EECF244321}">
                <p14:modId xmlns:p14="http://schemas.microsoft.com/office/powerpoint/2010/main" val="591854602"/>
              </p:ext>
            </p:extLst>
          </p:nvPr>
        </p:nvGraphicFramePr>
        <p:xfrm>
          <a:off x="1115616" y="627534"/>
          <a:ext cx="6768752"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5148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16004" y="0"/>
            <a:ext cx="7504468" cy="546667"/>
          </a:xfrm>
        </p:spPr>
        <p:txBody>
          <a:bodyPr>
            <a:noAutofit/>
          </a:bodyPr>
          <a:lstStyle/>
          <a:p>
            <a:pPr algn="l"/>
            <a:r>
              <a:rPr lang="ru-RU" dirty="0">
                <a:cs typeface="Arial" panose="020B0604020202020204" pitchFamily="34" charset="0"/>
              </a:rPr>
              <a:t>Promising machine-to-machine schemes: </a:t>
            </a:r>
            <a:r>
              <a:rPr lang="ru-RU" dirty="0"/>
              <a:t>NSI </a:t>
            </a:r>
            <a:r>
              <a:rPr lang="en-US" dirty="0"/>
              <a:t>matching</a:t>
            </a:r>
            <a:endParaRPr lang="ru-RU" i="1" dirty="0">
              <a:solidFill>
                <a:srgbClr val="FF0000"/>
              </a:solidFill>
            </a:endParaRPr>
          </a:p>
        </p:txBody>
      </p:sp>
      <p:sp>
        <p:nvSpPr>
          <p:cNvPr id="81" name="object 4"/>
          <p:cNvSpPr/>
          <p:nvPr/>
        </p:nvSpPr>
        <p:spPr>
          <a:xfrm>
            <a:off x="4644008" y="2499742"/>
            <a:ext cx="504056" cy="561835"/>
          </a:xfrm>
          <a:custGeom>
            <a:avLst/>
            <a:gdLst/>
            <a:ahLst/>
            <a:cxnLst/>
            <a:rect l="l" t="t" r="r" b="b"/>
            <a:pathLst>
              <a:path w="409575" h="533400">
                <a:moveTo>
                  <a:pt x="409575" y="0"/>
                </a:moveTo>
                <a:lnTo>
                  <a:pt x="204850" y="0"/>
                </a:lnTo>
                <a:lnTo>
                  <a:pt x="0" y="266700"/>
                </a:lnTo>
                <a:lnTo>
                  <a:pt x="204850" y="533400"/>
                </a:lnTo>
                <a:lnTo>
                  <a:pt x="409575" y="533400"/>
                </a:lnTo>
                <a:lnTo>
                  <a:pt x="204850" y="266700"/>
                </a:lnTo>
                <a:lnTo>
                  <a:pt x="409575" y="0"/>
                </a:lnTo>
                <a:close/>
              </a:path>
            </a:pathLst>
          </a:custGeom>
          <a:solidFill>
            <a:srgbClr val="F69B16"/>
          </a:solidFill>
        </p:spPr>
        <p:txBody>
          <a:bodyPr wrap="square" lIns="0" tIns="0" rIns="0" bIns="0" rtlCol="0"/>
          <a:lstStyle/>
          <a:p>
            <a:endParaRPr sz="1000">
              <a:latin typeface="Arial" panose="020B0604020202020204" pitchFamily="34" charset="0"/>
              <a:cs typeface="Arial" panose="020B0604020202020204" pitchFamily="34" charset="0"/>
            </a:endParaRPr>
          </a:p>
        </p:txBody>
      </p:sp>
      <p:grpSp>
        <p:nvGrpSpPr>
          <p:cNvPr id="2" name="Группа 1"/>
          <p:cNvGrpSpPr/>
          <p:nvPr/>
        </p:nvGrpSpPr>
        <p:grpSpPr>
          <a:xfrm>
            <a:off x="2480837" y="750012"/>
            <a:ext cx="4467427" cy="741618"/>
            <a:chOff x="326782" y="803616"/>
            <a:chExt cx="2615166" cy="621021"/>
          </a:xfrm>
        </p:grpSpPr>
        <p:sp>
          <p:nvSpPr>
            <p:cNvPr id="82" name="object 5"/>
            <p:cNvSpPr/>
            <p:nvPr/>
          </p:nvSpPr>
          <p:spPr>
            <a:xfrm>
              <a:off x="326783" y="803616"/>
              <a:ext cx="2615165" cy="621021"/>
            </a:xfrm>
            <a:prstGeom prst="rect">
              <a:avLst/>
            </a:prstGeom>
            <a:blipFill>
              <a:blip r:embed="rId3" cstate="print"/>
              <a:stretch>
                <a:fillRect/>
              </a:stretch>
            </a:blip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84" name="object 7"/>
            <p:cNvSpPr txBox="1"/>
            <p:nvPr/>
          </p:nvSpPr>
          <p:spPr>
            <a:xfrm>
              <a:off x="326782" y="835258"/>
              <a:ext cx="2530861" cy="511107"/>
            </a:xfrm>
            <a:prstGeom prst="rect">
              <a:avLst/>
            </a:prstGeom>
            <a:solidFill>
              <a:srgbClr val="FFFFFF"/>
            </a:solidFill>
            <a:ln w="9525">
              <a:solidFill>
                <a:srgbClr val="2874B0"/>
              </a:solidFill>
            </a:ln>
          </p:spPr>
          <p:txBody>
            <a:bodyPr vert="horz" wrap="square" lIns="0" tIns="0" rIns="0" bIns="0" rtlCol="0">
              <a:spAutoFit/>
            </a:bodyPr>
            <a:lstStyle/>
            <a:p>
              <a:pPr marL="85090" marR="362585">
                <a:lnSpc>
                  <a:spcPct val="102800"/>
                </a:lnSpc>
              </a:pPr>
              <a:r>
                <a:rPr sz="1100" dirty="0">
                  <a:solidFill>
                    <a:srgbClr val="17375E"/>
                  </a:solidFill>
                  <a:latin typeface="Arial" panose="020B0604020202020204" pitchFamily="34" charset="0"/>
                  <a:cs typeface="Arial" panose="020B0604020202020204" pitchFamily="34" charset="0"/>
                </a:rPr>
                <a:t>The statistical system consists of two layers:</a:t>
              </a:r>
            </a:p>
            <a:p>
              <a:pPr marL="370840" indent="-285750">
                <a:lnSpc>
                  <a:spcPts val="1650"/>
                </a:lnSpc>
                <a:buFont typeface="Arial"/>
                <a:buChar char="•"/>
                <a:tabLst>
                  <a:tab pos="371475" algn="l"/>
                </a:tabLst>
              </a:pPr>
              <a:r>
                <a:rPr lang="ru-RU" sz="1100" dirty="0">
                  <a:solidFill>
                    <a:srgbClr val="17375E"/>
                  </a:solidFill>
                  <a:latin typeface="Arial" panose="020B0604020202020204" pitchFamily="34" charset="0"/>
                  <a:cs typeface="Arial" panose="020B0604020202020204" pitchFamily="34" charset="0"/>
                </a:rPr>
                <a:t>Data Layer</a:t>
              </a:r>
            </a:p>
            <a:p>
              <a:pPr marL="370840" indent="-285750">
                <a:lnSpc>
                  <a:spcPts val="1650"/>
                </a:lnSpc>
                <a:buFont typeface="Arial"/>
                <a:buChar char="•"/>
                <a:tabLst>
                  <a:tab pos="371475" algn="l"/>
                </a:tabLst>
              </a:pPr>
              <a:r>
                <a:rPr lang="en-US" sz="1100" dirty="0">
                  <a:solidFill>
                    <a:srgbClr val="17375E"/>
                  </a:solidFill>
                  <a:latin typeface="Arial" panose="020B0604020202020204" pitchFamily="34" charset="0"/>
                  <a:cs typeface="Arial" panose="020B0604020202020204" pitchFamily="34" charset="0"/>
                </a:rPr>
                <a:t>M</a:t>
              </a:r>
              <a:r>
                <a:rPr lang="ru-RU" sz="1100" dirty="0" err="1">
                  <a:solidFill>
                    <a:srgbClr val="17375E"/>
                  </a:solidFill>
                  <a:latin typeface="Arial" panose="020B0604020202020204" pitchFamily="34" charset="0"/>
                  <a:cs typeface="Arial" panose="020B0604020202020204" pitchFamily="34" charset="0"/>
                </a:rPr>
                <a:t>etadata</a:t>
              </a:r>
              <a:r>
                <a:rPr lang="en-US" sz="1100" dirty="0">
                  <a:solidFill>
                    <a:srgbClr val="17375E"/>
                  </a:solidFill>
                  <a:latin typeface="Arial" panose="020B0604020202020204" pitchFamily="34" charset="0"/>
                  <a:cs typeface="Arial" panose="020B0604020202020204" pitchFamily="34" charset="0"/>
                </a:rPr>
                <a:t> layer</a:t>
              </a:r>
              <a:r>
                <a:rPr lang="ru-RU" sz="1100" dirty="0">
                  <a:solidFill>
                    <a:srgbClr val="17375E"/>
                  </a:solidFill>
                  <a:latin typeface="Arial" panose="020B0604020202020204" pitchFamily="34" charset="0"/>
                  <a:cs typeface="Arial" panose="020B0604020202020204" pitchFamily="34" charset="0"/>
                </a:rPr>
                <a:t> </a:t>
              </a:r>
              <a:r>
                <a:rPr sz="1100" dirty="0">
                  <a:solidFill>
                    <a:srgbClr val="17375E"/>
                  </a:solidFill>
                  <a:latin typeface="Arial" panose="020B0604020202020204" pitchFamily="34" charset="0"/>
                  <a:cs typeface="Arial" panose="020B0604020202020204" pitchFamily="34" charset="0"/>
                </a:rPr>
                <a:t>(</a:t>
              </a:r>
              <a:r>
                <a:rPr lang="ru-RU" sz="1100" dirty="0">
                  <a:solidFill>
                    <a:srgbClr val="17375E"/>
                  </a:solidFill>
                  <a:latin typeface="Arial" panose="020B0604020202020204" pitchFamily="34" charset="0"/>
                  <a:cs typeface="Arial" panose="020B0604020202020204" pitchFamily="34" charset="0"/>
                </a:rPr>
                <a:t>semantic layer - NSI</a:t>
              </a:r>
              <a:r>
                <a:rPr sz="1100" dirty="0">
                  <a:solidFill>
                    <a:srgbClr val="17375E"/>
                  </a:solidFill>
                  <a:latin typeface="Arial" panose="020B0604020202020204" pitchFamily="34" charset="0"/>
                  <a:cs typeface="Arial" panose="020B0604020202020204" pitchFamily="34" charset="0"/>
                </a:rPr>
                <a:t>)</a:t>
              </a:r>
            </a:p>
          </p:txBody>
        </p:sp>
      </p:grpSp>
      <p:grpSp>
        <p:nvGrpSpPr>
          <p:cNvPr id="11" name="Группа 10"/>
          <p:cNvGrpSpPr/>
          <p:nvPr/>
        </p:nvGrpSpPr>
        <p:grpSpPr>
          <a:xfrm>
            <a:off x="5360683" y="1923679"/>
            <a:ext cx="3315773" cy="1689683"/>
            <a:chOff x="5360683" y="2093597"/>
            <a:chExt cx="3315773" cy="1964577"/>
          </a:xfrm>
        </p:grpSpPr>
        <p:sp>
          <p:nvSpPr>
            <p:cNvPr id="32" name="object 9">
              <a:extLst>
                <a:ext uri="{FF2B5EF4-FFF2-40B4-BE49-F238E27FC236}">
                  <a16:creationId xmlns:a16="http://schemas.microsoft.com/office/drawing/2014/main" id="{C833902F-6BBA-417C-B7AB-9CD5E2331475}"/>
                </a:ext>
              </a:extLst>
            </p:cNvPr>
            <p:cNvSpPr/>
            <p:nvPr/>
          </p:nvSpPr>
          <p:spPr>
            <a:xfrm>
              <a:off x="5360683" y="2093597"/>
              <a:ext cx="3315773" cy="1964577"/>
            </a:xfrm>
            <a:prstGeom prst="rect">
              <a:avLst/>
            </a:prstGeom>
            <a:blipFill>
              <a:blip r:embed="rId4" cstate="print">
                <a:biLevel thresh="25000"/>
              </a:blip>
              <a:stretch>
                <a:fillRect/>
              </a:stretch>
            </a:blipFill>
          </p:spPr>
          <p:txBody>
            <a:bodyPr wrap="square" lIns="0" tIns="0" rIns="0" bIns="0" rtlCol="0"/>
            <a:lstStyle/>
            <a:p>
              <a:endParaRPr/>
            </a:p>
          </p:txBody>
        </p:sp>
        <p:sp>
          <p:nvSpPr>
            <p:cNvPr id="138" name="object 25"/>
            <p:cNvSpPr/>
            <p:nvPr/>
          </p:nvSpPr>
          <p:spPr>
            <a:xfrm>
              <a:off x="5436096" y="2145199"/>
              <a:ext cx="3096344" cy="1770222"/>
            </a:xfrm>
            <a:custGeom>
              <a:avLst/>
              <a:gdLst/>
              <a:ahLst/>
              <a:cxnLst/>
              <a:rect l="l" t="t" r="r" b="b"/>
              <a:pathLst>
                <a:path w="3924300" h="2724150">
                  <a:moveTo>
                    <a:pt x="0" y="2724150"/>
                  </a:moveTo>
                  <a:lnTo>
                    <a:pt x="3924300" y="2724150"/>
                  </a:lnTo>
                  <a:lnTo>
                    <a:pt x="3924300" y="0"/>
                  </a:lnTo>
                  <a:lnTo>
                    <a:pt x="0" y="0"/>
                  </a:lnTo>
                  <a:lnTo>
                    <a:pt x="0" y="2724150"/>
                  </a:lnTo>
                  <a:close/>
                </a:path>
              </a:pathLst>
            </a:custGeom>
            <a:solidFill>
              <a:schemeClr val="accent2"/>
            </a:solid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139" name="object 26"/>
            <p:cNvSpPr txBox="1"/>
            <p:nvPr/>
          </p:nvSpPr>
          <p:spPr>
            <a:xfrm>
              <a:off x="5724128" y="2427734"/>
              <a:ext cx="2520280" cy="679912"/>
            </a:xfrm>
            <a:prstGeom prst="rect">
              <a:avLst/>
            </a:prstGeom>
          </p:spPr>
          <p:txBody>
            <a:bodyPr vert="horz" wrap="square" lIns="0" tIns="0" rIns="0" bIns="0" rtlCol="0">
              <a:spAutoFit/>
            </a:bodyPr>
            <a:lstStyle/>
            <a:p>
              <a:pPr marL="360000" indent="-342900">
                <a:spcBef>
                  <a:spcPts val="1210"/>
                </a:spcBef>
                <a:buClr>
                  <a:srgbClr val="FFFFFF"/>
                </a:buClr>
                <a:buFont typeface="Arial"/>
                <a:buChar char="•"/>
                <a:tabLst>
                  <a:tab pos="448945" algn="l"/>
                </a:tabLst>
              </a:pPr>
              <a:r>
                <a:rPr lang="ru-RU" sz="1400" spc="-10" dirty="0">
                  <a:solidFill>
                    <a:srgbClr val="FFFFFF"/>
                  </a:solidFill>
                  <a:latin typeface="Arial" panose="020B0604020202020204" pitchFamily="34" charset="0"/>
                  <a:cs typeface="Arial" panose="020B0604020202020204" pitchFamily="34" charset="0"/>
                </a:rPr>
                <a:t>NSI</a:t>
              </a:r>
              <a:r>
                <a:rPr lang="en-US" sz="1400" spc="-10" dirty="0">
                  <a:solidFill>
                    <a:srgbClr val="FFFFFF"/>
                  </a:solidFill>
                  <a:latin typeface="Arial" panose="020B0604020202020204" pitchFamily="34" charset="0"/>
                  <a:cs typeface="Arial" panose="020B0604020202020204" pitchFamily="34" charset="0"/>
                </a:rPr>
                <a:t> </a:t>
              </a:r>
              <a:r>
                <a:rPr lang="ru-RU" sz="1400" spc="-10" dirty="0" err="1">
                  <a:solidFill>
                    <a:srgbClr val="FFFFFF"/>
                  </a:solidFill>
                  <a:latin typeface="Arial" panose="020B0604020202020204" pitchFamily="34" charset="0"/>
                  <a:cs typeface="Arial" panose="020B0604020202020204" pitchFamily="34" charset="0"/>
                </a:rPr>
                <a:t>code</a:t>
              </a:r>
              <a:r>
                <a:rPr lang="en-US" sz="1400" spc="-10" dirty="0">
                  <a:solidFill>
                    <a:srgbClr val="FFFFFF"/>
                  </a:solidFill>
                  <a:latin typeface="Arial" panose="020B0604020202020204" pitchFamily="34" charset="0"/>
                  <a:cs typeface="Arial" panose="020B0604020202020204" pitchFamily="34" charset="0"/>
                </a:rPr>
                <a:t>s</a:t>
              </a:r>
              <a:r>
                <a:rPr lang="ru-RU" sz="1400" spc="-10" dirty="0">
                  <a:solidFill>
                    <a:srgbClr val="FFFFFF"/>
                  </a:solidFill>
                  <a:latin typeface="Arial" panose="020B0604020202020204" pitchFamily="34" charset="0"/>
                  <a:cs typeface="Arial" panose="020B0604020202020204" pitchFamily="34" charset="0"/>
                </a:rPr>
                <a:t> </a:t>
              </a:r>
              <a:r>
                <a:rPr lang="en-US" sz="1400" spc="-10" dirty="0">
                  <a:solidFill>
                    <a:srgbClr val="FFFFFF"/>
                  </a:solidFill>
                  <a:latin typeface="Arial" panose="020B0604020202020204" pitchFamily="34" charset="0"/>
                  <a:cs typeface="Arial" panose="020B0604020202020204" pitchFamily="34" charset="0"/>
                </a:rPr>
                <a:t>matching</a:t>
              </a:r>
              <a:r>
                <a:rPr lang="ru-RU" sz="1400" spc="-10" dirty="0">
                  <a:solidFill>
                    <a:srgbClr val="FFFFFF"/>
                  </a:solidFill>
                  <a:latin typeface="Arial" panose="020B0604020202020204" pitchFamily="34" charset="0"/>
                  <a:cs typeface="Arial" panose="020B0604020202020204" pitchFamily="34" charset="0"/>
                </a:rPr>
                <a:t>  </a:t>
              </a:r>
              <a:endParaRPr lang="en-US" sz="1400" spc="-10" dirty="0">
                <a:solidFill>
                  <a:srgbClr val="FFFFFF"/>
                </a:solidFill>
                <a:latin typeface="Arial" panose="020B0604020202020204" pitchFamily="34" charset="0"/>
                <a:cs typeface="Arial" panose="020B0604020202020204" pitchFamily="34" charset="0"/>
              </a:endParaRPr>
            </a:p>
            <a:p>
              <a:pPr marL="360000" indent="-342900">
                <a:lnSpc>
                  <a:spcPct val="100000"/>
                </a:lnSpc>
                <a:spcBef>
                  <a:spcPts val="1210"/>
                </a:spcBef>
                <a:buClr>
                  <a:srgbClr val="FFFFFF"/>
                </a:buClr>
                <a:buFont typeface="Arial"/>
                <a:buChar char="•"/>
                <a:tabLst>
                  <a:tab pos="448945" algn="l"/>
                </a:tabLst>
              </a:pPr>
              <a:r>
                <a:rPr lang="ru-RU" sz="1400" spc="-10" dirty="0" err="1">
                  <a:solidFill>
                    <a:srgbClr val="FFFFFF"/>
                  </a:solidFill>
                  <a:latin typeface="Arial" panose="020B0604020202020204" pitchFamily="34" charset="0"/>
                  <a:cs typeface="Arial" panose="020B0604020202020204" pitchFamily="34" charset="0"/>
                </a:rPr>
                <a:t>creating</a:t>
              </a:r>
              <a:r>
                <a:rPr lang="ru-RU" sz="1400" spc="-10" dirty="0">
                  <a:solidFill>
                    <a:srgbClr val="FFFFFF"/>
                  </a:solidFill>
                  <a:latin typeface="Arial" panose="020B0604020202020204" pitchFamily="34" charset="0"/>
                  <a:cs typeface="Arial" panose="020B0604020202020204" pitchFamily="34" charset="0"/>
                </a:rPr>
                <a:t> transcoding tables</a:t>
              </a:r>
              <a:endParaRPr lang="ru-RU" sz="1400" dirty="0">
                <a:latin typeface="Arial" panose="020B0604020202020204" pitchFamily="34" charset="0"/>
                <a:cs typeface="Arial" panose="020B0604020202020204" pitchFamily="34" charset="0"/>
              </a:endParaRPr>
            </a:p>
          </p:txBody>
        </p:sp>
      </p:grpSp>
      <p:grpSp>
        <p:nvGrpSpPr>
          <p:cNvPr id="10" name="Группа 9"/>
          <p:cNvGrpSpPr/>
          <p:nvPr/>
        </p:nvGrpSpPr>
        <p:grpSpPr>
          <a:xfrm>
            <a:off x="330133" y="2355726"/>
            <a:ext cx="4097851" cy="2231559"/>
            <a:chOff x="330133" y="2533748"/>
            <a:chExt cx="4097851" cy="2231559"/>
          </a:xfrm>
        </p:grpSpPr>
        <p:sp>
          <p:nvSpPr>
            <p:cNvPr id="80" name="object 3"/>
            <p:cNvSpPr/>
            <p:nvPr/>
          </p:nvSpPr>
          <p:spPr>
            <a:xfrm>
              <a:off x="330133" y="3371420"/>
              <a:ext cx="1970206" cy="1393887"/>
            </a:xfrm>
            <a:prstGeom prst="rect">
              <a:avLst/>
            </a:prstGeom>
            <a:blipFill>
              <a:blip r:embed="rId5" cstate="print"/>
              <a:stretch>
                <a:fillRect/>
              </a:stretch>
            </a:blip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85" name="object 8"/>
            <p:cNvSpPr txBox="1"/>
            <p:nvPr/>
          </p:nvSpPr>
          <p:spPr>
            <a:xfrm>
              <a:off x="3270077" y="2571750"/>
              <a:ext cx="1157907" cy="705851"/>
            </a:xfrm>
            <a:prstGeom prst="rect">
              <a:avLst/>
            </a:prstGeom>
            <a:solidFill>
              <a:srgbClr val="2874B0"/>
            </a:solidFill>
          </p:spPr>
          <p:txBody>
            <a:bodyPr vert="horz" wrap="square" lIns="0" tIns="0" rIns="0" bIns="0" rtlCol="0" anchor="ctr">
              <a:noAutofit/>
            </a:bodyPr>
            <a:lstStyle/>
            <a:p>
              <a:pPr algn="ctr">
                <a:lnSpc>
                  <a:spcPct val="100000"/>
                </a:lnSpc>
              </a:pPr>
              <a:r>
                <a:rPr sz="1600" b="1" dirty="0">
                  <a:solidFill>
                    <a:srgbClr val="F4F5F7"/>
                  </a:solidFill>
                  <a:latin typeface="Arial" panose="020B0604020202020204" pitchFamily="34" charset="0"/>
                  <a:cs typeface="Arial" panose="020B0604020202020204" pitchFamily="34" charset="0"/>
                </a:rPr>
                <a:t>API</a:t>
              </a:r>
              <a:endParaRPr lang="ru-RU" sz="1600" b="1" dirty="0">
                <a:solidFill>
                  <a:srgbClr val="F4F5F7"/>
                </a:solidFill>
                <a:latin typeface="Arial" panose="020B0604020202020204" pitchFamily="34" charset="0"/>
                <a:cs typeface="Arial" panose="020B0604020202020204" pitchFamily="34" charset="0"/>
              </a:endParaRPr>
            </a:p>
            <a:p>
              <a:pPr algn="ctr">
                <a:lnSpc>
                  <a:spcPct val="100000"/>
                </a:lnSpc>
              </a:pPr>
              <a:r>
                <a:rPr lang="en-US" sz="1200" b="1" dirty="0">
                  <a:solidFill>
                    <a:srgbClr val="F4F5F7"/>
                  </a:solidFill>
                  <a:latin typeface="Arial" panose="020B0604020202020204" pitchFamily="34" charset="0"/>
                  <a:cs typeface="Arial" panose="020B0604020202020204" pitchFamily="34" charset="0"/>
                </a:rPr>
                <a:t>pull, push</a:t>
              </a:r>
              <a:endParaRPr sz="1100" b="1" dirty="0">
                <a:latin typeface="Arial" panose="020B0604020202020204" pitchFamily="34" charset="0"/>
                <a:cs typeface="Arial" panose="020B0604020202020204" pitchFamily="34" charset="0"/>
              </a:endParaRPr>
            </a:p>
          </p:txBody>
        </p:sp>
        <p:sp>
          <p:nvSpPr>
            <p:cNvPr id="87" name="object 10"/>
            <p:cNvSpPr/>
            <p:nvPr/>
          </p:nvSpPr>
          <p:spPr>
            <a:xfrm>
              <a:off x="330133" y="2533748"/>
              <a:ext cx="1970206" cy="1159339"/>
            </a:xfrm>
            <a:prstGeom prst="rect">
              <a:avLst/>
            </a:prstGeom>
            <a:blipFill>
              <a:blip r:embed="rId6" cstate="print"/>
              <a:stretch>
                <a:fillRect/>
              </a:stretch>
            </a:blip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88" name="object 11"/>
            <p:cNvSpPr txBox="1"/>
            <p:nvPr/>
          </p:nvSpPr>
          <p:spPr>
            <a:xfrm>
              <a:off x="864456" y="2876422"/>
              <a:ext cx="903346" cy="153888"/>
            </a:xfrm>
            <a:prstGeom prst="rect">
              <a:avLst/>
            </a:prstGeom>
          </p:spPr>
          <p:txBody>
            <a:bodyPr vert="horz" wrap="square" lIns="0" tIns="0" rIns="0" bIns="0" rtlCol="0">
              <a:spAutoFit/>
            </a:bodyPr>
            <a:lstStyle/>
            <a:p>
              <a:pPr marL="12700">
                <a:lnSpc>
                  <a:spcPct val="100000"/>
                </a:lnSpc>
              </a:pPr>
              <a:r>
                <a:rPr sz="1000" dirty="0">
                  <a:solidFill>
                    <a:srgbClr val="FFFFFF"/>
                  </a:solidFill>
                  <a:latin typeface="Arial" panose="020B0604020202020204" pitchFamily="34" charset="0"/>
                  <a:cs typeface="Arial" panose="020B0604020202020204" pitchFamily="34" charset="0"/>
                </a:rPr>
                <a:t>Metadata</a:t>
              </a:r>
              <a:endParaRPr sz="1000" dirty="0">
                <a:latin typeface="Arial" panose="020B0604020202020204" pitchFamily="34" charset="0"/>
                <a:cs typeface="Arial" panose="020B0604020202020204" pitchFamily="34" charset="0"/>
              </a:endParaRPr>
            </a:p>
          </p:txBody>
        </p:sp>
        <p:sp>
          <p:nvSpPr>
            <p:cNvPr id="89" name="object 12"/>
            <p:cNvSpPr txBox="1"/>
            <p:nvPr/>
          </p:nvSpPr>
          <p:spPr>
            <a:xfrm>
              <a:off x="976772" y="3791384"/>
              <a:ext cx="560235" cy="153888"/>
            </a:xfrm>
            <a:prstGeom prst="rect">
              <a:avLst/>
            </a:prstGeom>
          </p:spPr>
          <p:txBody>
            <a:bodyPr vert="horz" wrap="square" lIns="0" tIns="0" rIns="0" bIns="0" rtlCol="0">
              <a:spAutoFit/>
            </a:bodyPr>
            <a:lstStyle/>
            <a:p>
              <a:pPr marL="12700">
                <a:lnSpc>
                  <a:spcPct val="100000"/>
                </a:lnSpc>
              </a:pPr>
              <a:r>
                <a:rPr sz="1000" dirty="0">
                  <a:solidFill>
                    <a:srgbClr val="FFFFFF"/>
                  </a:solidFill>
                  <a:latin typeface="Arial" panose="020B0604020202020204" pitchFamily="34" charset="0"/>
                  <a:cs typeface="Arial" panose="020B0604020202020204" pitchFamily="34" charset="0"/>
                </a:rPr>
                <a:t>Data</a:t>
              </a:r>
              <a:endParaRPr sz="1000">
                <a:latin typeface="Arial" panose="020B0604020202020204" pitchFamily="34" charset="0"/>
                <a:cs typeface="Arial" panose="020B0604020202020204" pitchFamily="34" charset="0"/>
              </a:endParaRPr>
            </a:p>
          </p:txBody>
        </p:sp>
        <p:cxnSp>
          <p:nvCxnSpPr>
            <p:cNvPr id="5" name="Соединительная линия уступом 4"/>
            <p:cNvCxnSpPr>
              <a:endCxn id="85" idx="2"/>
            </p:cNvCxnSpPr>
            <p:nvPr/>
          </p:nvCxnSpPr>
          <p:spPr>
            <a:xfrm flipV="1">
              <a:off x="2136200" y="3277601"/>
              <a:ext cx="1712831" cy="513783"/>
            </a:xfrm>
            <a:prstGeom prst="bentConnector2">
              <a:avLst/>
            </a:prstGeom>
            <a:ln w="28575">
              <a:solidFill>
                <a:srgbClr val="2874B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2195736" y="2996683"/>
              <a:ext cx="1067648"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5400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917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39" y="0"/>
            <a:ext cx="7400209" cy="546667"/>
          </a:xfrm>
        </p:spPr>
        <p:txBody>
          <a:bodyPr>
            <a:normAutofit/>
          </a:bodyPr>
          <a:lstStyle/>
          <a:p>
            <a:pPr algn="l"/>
            <a:r>
              <a:rPr lang="ru-RU" dirty="0">
                <a:cs typeface="Arial" panose="020B0604020202020204" pitchFamily="34" charset="0"/>
              </a:rPr>
              <a:t>Traditional data collection </a:t>
            </a:r>
            <a:r>
              <a:rPr lang="ru-RU" dirty="0" err="1">
                <a:cs typeface="Arial" panose="020B0604020202020204" pitchFamily="34" charset="0"/>
              </a:rPr>
              <a:t>schemes</a:t>
            </a:r>
            <a:r>
              <a:rPr lang="ru-RU" dirty="0">
                <a:cs typeface="Arial" panose="020B0604020202020204" pitchFamily="34" charset="0"/>
              </a:rPr>
              <a:t> </a:t>
            </a:r>
            <a:r>
              <a:rPr lang="ru-RU" dirty="0" err="1">
                <a:cs typeface="Arial" panose="020B0604020202020204" pitchFamily="34" charset="0"/>
              </a:rPr>
              <a:t>from</a:t>
            </a:r>
            <a:r>
              <a:rPr lang="ru-RU" dirty="0">
                <a:cs typeface="Arial" panose="020B0604020202020204" pitchFamily="34" charset="0"/>
              </a:rPr>
              <a:t> NS</a:t>
            </a:r>
            <a:r>
              <a:rPr lang="en-US" dirty="0" err="1">
                <a:cs typeface="Arial" panose="020B0604020202020204" pitchFamily="34" charset="0"/>
              </a:rPr>
              <a:t>Os</a:t>
            </a:r>
            <a:endParaRPr lang="ru-RU" dirty="0"/>
          </a:p>
        </p:txBody>
      </p:sp>
      <p:grpSp>
        <p:nvGrpSpPr>
          <p:cNvPr id="5" name="Группа 4"/>
          <p:cNvGrpSpPr/>
          <p:nvPr/>
        </p:nvGrpSpPr>
        <p:grpSpPr>
          <a:xfrm>
            <a:off x="6721549" y="1203598"/>
            <a:ext cx="1933679" cy="2520280"/>
            <a:chOff x="3779912" y="1626207"/>
            <a:chExt cx="1666875" cy="2097671"/>
          </a:xfrm>
        </p:grpSpPr>
        <p:sp>
          <p:nvSpPr>
            <p:cNvPr id="40" name="object 18"/>
            <p:cNvSpPr/>
            <p:nvPr/>
          </p:nvSpPr>
          <p:spPr>
            <a:xfrm>
              <a:off x="3779912" y="1971390"/>
              <a:ext cx="1666875" cy="1752488"/>
            </a:xfrm>
            <a:prstGeom prst="rect">
              <a:avLst/>
            </a:prstGeom>
            <a:blipFill>
              <a:blip r:embed="rId3" cstate="print"/>
              <a:stretch>
                <a:fillRect/>
              </a:stretch>
            </a:blip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41" name="object 19"/>
            <p:cNvSpPr txBox="1"/>
            <p:nvPr/>
          </p:nvSpPr>
          <p:spPr>
            <a:xfrm>
              <a:off x="3816352" y="1626207"/>
              <a:ext cx="1547736" cy="369479"/>
            </a:xfrm>
            <a:prstGeom prst="rect">
              <a:avLst/>
            </a:prstGeom>
          </p:spPr>
          <p:txBody>
            <a:bodyPr vert="horz" wrap="square" lIns="0" tIns="0" rIns="0" bIns="0" rtlCol="0">
              <a:noAutofit/>
            </a:bodyPr>
            <a:lstStyle/>
            <a:p>
              <a:pPr algn="ctr">
                <a:lnSpc>
                  <a:spcPct val="100000"/>
                </a:lnSpc>
              </a:pPr>
              <a:r>
                <a:rPr lang="en-US" sz="1200" kern="900" dirty="0">
                  <a:solidFill>
                    <a:schemeClr val="tx1">
                      <a:lumMod val="65000"/>
                      <a:lumOff val="35000"/>
                    </a:schemeClr>
                  </a:solidFill>
                  <a:latin typeface="Arial" panose="020B0604020202020204" pitchFamily="34" charset="0"/>
                  <a:cs typeface="Arial" panose="020B0604020202020204" pitchFamily="34" charset="0"/>
                </a:rPr>
                <a:t>D</a:t>
              </a:r>
              <a:r>
                <a:rPr lang="ru-RU" sz="1200" kern="900" dirty="0" err="1">
                  <a:solidFill>
                    <a:schemeClr val="tx1">
                      <a:lumMod val="65000"/>
                      <a:lumOff val="35000"/>
                    </a:schemeClr>
                  </a:solidFill>
                  <a:latin typeface="Arial" panose="020B0604020202020204" pitchFamily="34" charset="0"/>
                  <a:cs typeface="Arial" panose="020B0604020202020204" pitchFamily="34" charset="0"/>
                </a:rPr>
                <a:t>ata</a:t>
              </a:r>
              <a:r>
                <a:rPr lang="ru-RU" sz="1200" kern="900" dirty="0">
                  <a:solidFill>
                    <a:schemeClr val="tx1">
                      <a:lumMod val="65000"/>
                      <a:lumOff val="35000"/>
                    </a:schemeClr>
                  </a:solidFill>
                  <a:latin typeface="Arial" panose="020B0604020202020204" pitchFamily="34" charset="0"/>
                  <a:cs typeface="Arial" panose="020B0604020202020204" pitchFamily="34" charset="0"/>
                </a:rPr>
                <a:t> </a:t>
              </a:r>
              <a:r>
                <a:rPr lang="en-US" sz="1200" kern="900" dirty="0">
                  <a:solidFill>
                    <a:schemeClr val="tx1">
                      <a:lumMod val="65000"/>
                      <a:lumOff val="35000"/>
                    </a:schemeClr>
                  </a:solidFill>
                  <a:latin typeface="Arial" panose="020B0604020202020204" pitchFamily="34" charset="0"/>
                  <a:cs typeface="Arial" panose="020B0604020202020204" pitchFamily="34" charset="0"/>
                </a:rPr>
                <a:t>H</a:t>
              </a:r>
              <a:r>
                <a:rPr lang="ru-RU" sz="1200" kern="900" dirty="0" err="1">
                  <a:solidFill>
                    <a:schemeClr val="tx1">
                      <a:lumMod val="65000"/>
                      <a:lumOff val="35000"/>
                    </a:schemeClr>
                  </a:solidFill>
                  <a:latin typeface="Arial" panose="020B0604020202020204" pitchFamily="34" charset="0"/>
                  <a:cs typeface="Arial" panose="020B0604020202020204" pitchFamily="34" charset="0"/>
                </a:rPr>
                <a:t>ub</a:t>
              </a:r>
              <a:endParaRPr lang="en-US" sz="1200" kern="900" dirty="0">
                <a:solidFill>
                  <a:schemeClr val="tx1">
                    <a:lumMod val="65000"/>
                    <a:lumOff val="35000"/>
                  </a:schemeClr>
                </a:solidFill>
                <a:latin typeface="Arial" panose="020B0604020202020204" pitchFamily="34" charset="0"/>
                <a:cs typeface="Arial" panose="020B0604020202020204" pitchFamily="34" charset="0"/>
              </a:endParaRPr>
            </a:p>
            <a:p>
              <a:pPr algn="ctr">
                <a:lnSpc>
                  <a:spcPct val="100000"/>
                </a:lnSpc>
              </a:pPr>
              <a:r>
                <a:rPr lang="en-US" sz="1200" kern="900" dirty="0">
                  <a:solidFill>
                    <a:schemeClr val="tx1">
                      <a:lumMod val="65000"/>
                      <a:lumOff val="35000"/>
                    </a:schemeClr>
                  </a:solidFill>
                  <a:latin typeface="Arial" panose="020B0604020202020204" pitchFamily="34" charset="0"/>
                  <a:cs typeface="Arial" panose="020B0604020202020204" pitchFamily="34" charset="0"/>
                </a:rPr>
                <a:t>data storage</a:t>
              </a:r>
              <a:endParaRPr sz="1200" kern="900" dirty="0">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7" name="Группа 6">
            <a:extLst>
              <a:ext uri="{FF2B5EF4-FFF2-40B4-BE49-F238E27FC236}">
                <a16:creationId xmlns:a16="http://schemas.microsoft.com/office/drawing/2014/main" id="{C717D391-301A-4EAF-9F1E-90DC4F89FA9F}"/>
              </a:ext>
            </a:extLst>
          </p:cNvPr>
          <p:cNvGrpSpPr/>
          <p:nvPr/>
        </p:nvGrpSpPr>
        <p:grpSpPr>
          <a:xfrm>
            <a:off x="488772" y="858970"/>
            <a:ext cx="2931100" cy="3649993"/>
            <a:chOff x="291998" y="858970"/>
            <a:chExt cx="2931100" cy="3649993"/>
          </a:xfrm>
        </p:grpSpPr>
        <p:sp>
          <p:nvSpPr>
            <p:cNvPr id="28" name="object 4"/>
            <p:cNvSpPr/>
            <p:nvPr/>
          </p:nvSpPr>
          <p:spPr>
            <a:xfrm>
              <a:off x="291998" y="858970"/>
              <a:ext cx="2931100" cy="3649993"/>
            </a:xfrm>
            <a:prstGeom prst="rect">
              <a:avLst/>
            </a:prstGeom>
            <a:blipFill>
              <a:blip r:embed="rId4" cstate="print"/>
              <a:stretch>
                <a:fillRect/>
              </a:stretch>
            </a:blip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29" name="object 5"/>
            <p:cNvSpPr txBox="1"/>
            <p:nvPr/>
          </p:nvSpPr>
          <p:spPr>
            <a:xfrm>
              <a:off x="611560" y="920165"/>
              <a:ext cx="2304256" cy="763239"/>
            </a:xfrm>
            <a:prstGeom prst="rect">
              <a:avLst/>
            </a:prstGeom>
          </p:spPr>
          <p:txBody>
            <a:bodyPr vert="horz" wrap="square" lIns="0" tIns="0" rIns="0" bIns="0" rtlCol="0">
              <a:noAutofit/>
            </a:bodyPr>
            <a:lstStyle/>
            <a:p>
              <a:pPr marR="5080" algn="ctr">
                <a:lnSpc>
                  <a:spcPct val="100000"/>
                </a:lnSpc>
              </a:pPr>
              <a:r>
                <a:rPr lang="ru-RU" sz="1400" kern="900" spc="25" dirty="0">
                  <a:solidFill>
                    <a:srgbClr val="F4F5F7"/>
                  </a:solidFill>
                  <a:latin typeface="Arial" panose="020B0604020202020204" pitchFamily="34" charset="0"/>
                  <a:cs typeface="Arial" panose="020B0604020202020204" pitchFamily="34" charset="0"/>
                </a:rPr>
                <a:t>Traditional way to collect data from </a:t>
              </a:r>
              <a:r>
                <a:rPr lang="ru-RU" sz="1400" kern="900" spc="25" dirty="0" err="1">
                  <a:solidFill>
                    <a:srgbClr val="F4F5F7"/>
                  </a:solidFill>
                  <a:latin typeface="Arial" panose="020B0604020202020204" pitchFamily="34" charset="0"/>
                  <a:cs typeface="Arial" panose="020B0604020202020204" pitchFamily="34" charset="0"/>
                </a:rPr>
                <a:t>the</a:t>
              </a:r>
              <a:r>
                <a:rPr lang="ru-RU" sz="1400" kern="900" spc="25" dirty="0">
                  <a:solidFill>
                    <a:srgbClr val="F4F5F7"/>
                  </a:solidFill>
                  <a:latin typeface="Arial" panose="020B0604020202020204" pitchFamily="34" charset="0"/>
                  <a:cs typeface="Arial" panose="020B0604020202020204" pitchFamily="34" charset="0"/>
                </a:rPr>
                <a:t> NS</a:t>
              </a:r>
              <a:r>
                <a:rPr lang="en-US" sz="1400" kern="900" spc="25" dirty="0" err="1">
                  <a:solidFill>
                    <a:srgbClr val="F4F5F7"/>
                  </a:solidFill>
                  <a:latin typeface="Arial" panose="020B0604020202020204" pitchFamily="34" charset="0"/>
                  <a:cs typeface="Arial" panose="020B0604020202020204" pitchFamily="34" charset="0"/>
                </a:rPr>
                <a:t>Os</a:t>
              </a:r>
              <a:endParaRPr lang="ru-RU" sz="1400" kern="900" spc="25" dirty="0">
                <a:solidFill>
                  <a:srgbClr val="F4F5F7"/>
                </a:solidFill>
                <a:latin typeface="Arial" panose="020B0604020202020204" pitchFamily="34" charset="0"/>
                <a:cs typeface="Arial" panose="020B0604020202020204" pitchFamily="34" charset="0"/>
              </a:endParaRPr>
            </a:p>
            <a:p>
              <a:pPr marR="5080" algn="ctr">
                <a:lnSpc>
                  <a:spcPct val="100000"/>
                </a:lnSpc>
              </a:pPr>
              <a:r>
                <a:rPr lang="ru-RU" sz="1200" kern="900" spc="25" dirty="0">
                  <a:solidFill>
                    <a:srgbClr val="F4F5F7"/>
                  </a:solidFill>
                  <a:latin typeface="Arial" panose="020B0604020202020204" pitchFamily="34" charset="0"/>
                  <a:cs typeface="Arial" panose="020B0604020202020204" pitchFamily="34" charset="0"/>
                </a:rPr>
                <a:t>(</a:t>
              </a:r>
              <a:r>
                <a:rPr lang="en-US" sz="1200" kern="900" spc="25" dirty="0">
                  <a:solidFill>
                    <a:srgbClr val="F4F5F7"/>
                  </a:solidFill>
                  <a:latin typeface="Arial" panose="020B0604020202020204" pitchFamily="34" charset="0"/>
                  <a:cs typeface="Arial" panose="020B0604020202020204" pitchFamily="34" charset="0"/>
                </a:rPr>
                <a:t>Excel </a:t>
              </a:r>
              <a:r>
                <a:rPr lang="ru-RU" sz="1200" kern="900" spc="25" dirty="0" err="1">
                  <a:solidFill>
                    <a:srgbClr val="F4F5F7"/>
                  </a:solidFill>
                  <a:latin typeface="Arial" panose="020B0604020202020204" pitchFamily="34" charset="0"/>
                  <a:cs typeface="Arial" panose="020B0604020202020204" pitchFamily="34" charset="0"/>
                </a:rPr>
                <a:t>templates</a:t>
              </a:r>
              <a:r>
                <a:rPr lang="ru-RU" sz="1200" kern="900" spc="25" dirty="0">
                  <a:solidFill>
                    <a:srgbClr val="F4F5F7"/>
                  </a:solidFill>
                  <a:latin typeface="Arial" panose="020B0604020202020204" pitchFamily="34" charset="0"/>
                  <a:cs typeface="Arial" panose="020B0604020202020204" pitchFamily="34" charset="0"/>
                </a:rPr>
                <a:t>)</a:t>
              </a:r>
              <a:endParaRPr sz="1200" kern="900" dirty="0">
                <a:latin typeface="Arial" panose="020B0604020202020204" pitchFamily="34" charset="0"/>
                <a:cs typeface="Arial" panose="020B0604020202020204" pitchFamily="34" charset="0"/>
              </a:endParaRPr>
            </a:p>
          </p:txBody>
        </p:sp>
        <p:sp>
          <p:nvSpPr>
            <p:cNvPr id="30" name="object 8"/>
            <p:cNvSpPr txBox="1"/>
            <p:nvPr/>
          </p:nvSpPr>
          <p:spPr>
            <a:xfrm>
              <a:off x="983683" y="2571797"/>
              <a:ext cx="1620000" cy="606439"/>
            </a:xfrm>
            <a:prstGeom prst="rect">
              <a:avLst/>
            </a:prstGeom>
            <a:solidFill>
              <a:srgbClr val="2874B0"/>
            </a:solidFill>
          </p:spPr>
          <p:txBody>
            <a:bodyPr vert="horz" wrap="square" lIns="0" tIns="0" rIns="0" bIns="0" rtlCol="0" anchor="ctr">
              <a:noAutofit/>
            </a:bodyPr>
            <a:lstStyle/>
            <a:p>
              <a:pPr algn="ctr">
                <a:lnSpc>
                  <a:spcPts val="1400"/>
                </a:lnSpc>
              </a:pPr>
              <a:endParaRPr lang="en-US" sz="1000" b="1" kern="900" spc="125" dirty="0">
                <a:solidFill>
                  <a:srgbClr val="F4F5F7"/>
                </a:solidFill>
                <a:latin typeface="Arial" panose="020B0604020202020204" pitchFamily="34" charset="0"/>
                <a:cs typeface="Arial" panose="020B0604020202020204" pitchFamily="34" charset="0"/>
              </a:endParaRPr>
            </a:p>
            <a:p>
              <a:pPr algn="ctr">
                <a:lnSpc>
                  <a:spcPts val="1400"/>
                </a:lnSpc>
              </a:pPr>
              <a:r>
                <a:rPr lang="en-US" sz="1000" b="1" kern="900" spc="125" dirty="0">
                  <a:solidFill>
                    <a:srgbClr val="F4F5F7"/>
                  </a:solidFill>
                  <a:latin typeface="Arial" panose="020B0604020202020204" pitchFamily="34" charset="0"/>
                  <a:cs typeface="Arial" panose="020B0604020202020204" pitchFamily="34" charset="0"/>
                </a:rPr>
                <a:t>P</a:t>
              </a:r>
              <a:r>
                <a:rPr lang="ru-RU" sz="1000" b="1" kern="900" spc="125" dirty="0" err="1">
                  <a:solidFill>
                    <a:srgbClr val="F4F5F7"/>
                  </a:solidFill>
                  <a:latin typeface="Arial" panose="020B0604020202020204" pitchFamily="34" charset="0"/>
                  <a:cs typeface="Arial" panose="020B0604020202020204" pitchFamily="34" charset="0"/>
                </a:rPr>
                <a:t>opulation</a:t>
              </a:r>
              <a:r>
                <a:rPr lang="ru-RU" sz="1000" b="1" kern="900" spc="125" dirty="0">
                  <a:solidFill>
                    <a:srgbClr val="F4F5F7"/>
                  </a:solidFill>
                  <a:latin typeface="Arial" panose="020B0604020202020204" pitchFamily="34" charset="0"/>
                  <a:cs typeface="Arial" panose="020B0604020202020204" pitchFamily="34" charset="0"/>
                </a:rPr>
                <a:t> </a:t>
              </a:r>
              <a:r>
                <a:rPr lang="en-US" sz="1000" b="1" kern="900" spc="125" dirty="0">
                  <a:solidFill>
                    <a:srgbClr val="F4F5F7"/>
                  </a:solidFill>
                  <a:latin typeface="Arial" panose="020B0604020202020204" pitchFamily="34" charset="0"/>
                  <a:cs typeface="Arial" panose="020B0604020202020204" pitchFamily="34" charset="0"/>
                </a:rPr>
                <a:t>census</a:t>
              </a:r>
            </a:p>
            <a:p>
              <a:pPr algn="ctr">
                <a:lnSpc>
                  <a:spcPts val="1400"/>
                </a:lnSpc>
              </a:pPr>
              <a:r>
                <a:rPr lang="ru-RU" sz="1000" kern="900" spc="105" dirty="0" err="1">
                  <a:solidFill>
                    <a:srgbClr val="F4F5F7"/>
                  </a:solidFill>
                  <a:latin typeface="Arial" panose="020B0604020202020204" pitchFamily="34" charset="0"/>
                  <a:cs typeface="Arial" panose="020B0604020202020204" pitchFamily="34" charset="0"/>
                </a:rPr>
                <a:t>Data</a:t>
              </a:r>
              <a:r>
                <a:rPr lang="ru-RU" sz="1000" kern="900" spc="105" dirty="0">
                  <a:solidFill>
                    <a:srgbClr val="F4F5F7"/>
                  </a:solidFill>
                  <a:latin typeface="Arial" panose="020B0604020202020204" pitchFamily="34" charset="0"/>
                  <a:cs typeface="Arial" panose="020B0604020202020204" pitchFamily="34" charset="0"/>
                </a:rPr>
                <a:t> </a:t>
              </a:r>
            </a:p>
            <a:p>
              <a:pPr algn="ctr">
                <a:lnSpc>
                  <a:spcPts val="1400"/>
                </a:lnSpc>
              </a:pPr>
              <a:r>
                <a:rPr lang="ru-RU" sz="1000" b="1" kern="900" spc="125" dirty="0">
                  <a:solidFill>
                    <a:srgbClr val="F4F5F7"/>
                  </a:solidFill>
                  <a:latin typeface="Arial" panose="020B0604020202020204" pitchFamily="34" charset="0"/>
                  <a:cs typeface="Arial" panose="020B0604020202020204" pitchFamily="34" charset="0"/>
                </a:rPr>
                <a:t> </a:t>
              </a:r>
            </a:p>
          </p:txBody>
        </p:sp>
        <p:sp>
          <p:nvSpPr>
            <p:cNvPr id="31" name="object 9"/>
            <p:cNvSpPr txBox="1"/>
            <p:nvPr/>
          </p:nvSpPr>
          <p:spPr>
            <a:xfrm>
              <a:off x="976834" y="3435892"/>
              <a:ext cx="1620000" cy="648026"/>
            </a:xfrm>
            <a:prstGeom prst="rect">
              <a:avLst/>
            </a:prstGeom>
            <a:solidFill>
              <a:srgbClr val="2874B0"/>
            </a:solidFill>
          </p:spPr>
          <p:txBody>
            <a:bodyPr vert="horz" wrap="square" lIns="0" tIns="0" rIns="0" bIns="0" rtlCol="0" anchor="ctr">
              <a:noAutofit/>
            </a:bodyPr>
            <a:lstStyle/>
            <a:p>
              <a:pPr algn="ctr">
                <a:lnSpc>
                  <a:spcPts val="1400"/>
                </a:lnSpc>
              </a:pPr>
              <a:r>
                <a:rPr lang="ru-RU" sz="1000" b="1" kern="900" spc="50" dirty="0" err="1">
                  <a:solidFill>
                    <a:srgbClr val="F4F5F7"/>
                  </a:solidFill>
                  <a:latin typeface="Arial" panose="020B0604020202020204" pitchFamily="34" charset="0"/>
                  <a:cs typeface="Arial" panose="020B0604020202020204" pitchFamily="34" charset="0"/>
                </a:rPr>
                <a:t>Sustainable</a:t>
              </a:r>
              <a:r>
                <a:rPr lang="ru-RU" sz="1000" b="1" kern="900" spc="50" dirty="0">
                  <a:solidFill>
                    <a:srgbClr val="F4F5F7"/>
                  </a:solidFill>
                  <a:latin typeface="Arial" panose="020B0604020202020204" pitchFamily="34" charset="0"/>
                  <a:cs typeface="Arial" panose="020B0604020202020204" pitchFamily="34" charset="0"/>
                </a:rPr>
                <a:t> </a:t>
              </a:r>
              <a:r>
                <a:rPr lang="ru-RU" sz="1000" b="1" kern="900" spc="50" dirty="0" err="1">
                  <a:solidFill>
                    <a:srgbClr val="F4F5F7"/>
                  </a:solidFill>
                  <a:latin typeface="Arial" panose="020B0604020202020204" pitchFamily="34" charset="0"/>
                  <a:cs typeface="Arial" panose="020B0604020202020204" pitchFamily="34" charset="0"/>
                </a:rPr>
                <a:t>Development</a:t>
              </a:r>
              <a:r>
                <a:rPr lang="ru-RU" sz="1000" b="1" kern="900" spc="50" dirty="0">
                  <a:solidFill>
                    <a:srgbClr val="F4F5F7"/>
                  </a:solidFill>
                  <a:latin typeface="Arial" panose="020B0604020202020204" pitchFamily="34" charset="0"/>
                  <a:cs typeface="Arial" panose="020B0604020202020204" pitchFamily="34" charset="0"/>
                </a:rPr>
                <a:t> </a:t>
              </a:r>
              <a:r>
                <a:rPr lang="ru-RU" sz="1000" b="1" kern="900" spc="50" dirty="0" err="1">
                  <a:solidFill>
                    <a:srgbClr val="F4F5F7"/>
                  </a:solidFill>
                  <a:latin typeface="Arial" panose="020B0604020202020204" pitchFamily="34" charset="0"/>
                  <a:cs typeface="Arial" panose="020B0604020202020204" pitchFamily="34" charset="0"/>
                </a:rPr>
                <a:t>Goals</a:t>
              </a:r>
              <a:endParaRPr lang="en-US" sz="1000" b="1" kern="900" spc="50" dirty="0">
                <a:solidFill>
                  <a:srgbClr val="F4F5F7"/>
                </a:solidFill>
                <a:latin typeface="Arial" panose="020B0604020202020204" pitchFamily="34" charset="0"/>
                <a:cs typeface="Arial" panose="020B0604020202020204" pitchFamily="34" charset="0"/>
              </a:endParaRPr>
            </a:p>
            <a:p>
              <a:pPr algn="ctr">
                <a:lnSpc>
                  <a:spcPts val="1400"/>
                </a:lnSpc>
              </a:pPr>
              <a:r>
                <a:rPr lang="en-US" sz="1000" b="1" kern="900" spc="50" dirty="0">
                  <a:solidFill>
                    <a:srgbClr val="F4F5F7"/>
                  </a:solidFill>
                  <a:latin typeface="Arial" panose="020B0604020202020204" pitchFamily="34" charset="0"/>
                  <a:cs typeface="Arial" panose="020B0604020202020204" pitchFamily="34" charset="0"/>
                </a:rPr>
                <a:t>Data</a:t>
              </a:r>
              <a:endParaRPr lang="en-US" sz="1000" kern="900" dirty="0">
                <a:latin typeface="Arial" panose="020B0604020202020204" pitchFamily="34" charset="0"/>
                <a:cs typeface="Arial" panose="020B0604020202020204" pitchFamily="34" charset="0"/>
              </a:endParaRPr>
            </a:p>
          </p:txBody>
        </p:sp>
        <p:sp>
          <p:nvSpPr>
            <p:cNvPr id="19" name="object 8"/>
            <p:cNvSpPr txBox="1"/>
            <p:nvPr/>
          </p:nvSpPr>
          <p:spPr>
            <a:xfrm>
              <a:off x="983683" y="1708080"/>
              <a:ext cx="1620000" cy="606439"/>
            </a:xfrm>
            <a:prstGeom prst="rect">
              <a:avLst/>
            </a:prstGeom>
            <a:solidFill>
              <a:srgbClr val="2874B0"/>
            </a:solidFill>
          </p:spPr>
          <p:txBody>
            <a:bodyPr vert="horz" wrap="square" lIns="0" tIns="0" rIns="0" bIns="0" rtlCol="0" anchor="ctr">
              <a:noAutofit/>
            </a:bodyPr>
            <a:lstStyle/>
            <a:p>
              <a:pPr algn="ctr">
                <a:lnSpc>
                  <a:spcPts val="1400"/>
                </a:lnSpc>
              </a:pPr>
              <a:endParaRPr lang="en-US" sz="1000" kern="900" spc="105" dirty="0">
                <a:solidFill>
                  <a:srgbClr val="F4F5F7"/>
                </a:solidFill>
                <a:latin typeface="Arial" panose="020B0604020202020204" pitchFamily="34" charset="0"/>
                <a:cs typeface="Arial" panose="020B0604020202020204" pitchFamily="34" charset="0"/>
              </a:endParaRPr>
            </a:p>
            <a:p>
              <a:pPr algn="ctr">
                <a:lnSpc>
                  <a:spcPts val="1400"/>
                </a:lnSpc>
              </a:pPr>
              <a:r>
                <a:rPr lang="ru-RU" sz="1000" kern="900" spc="105" dirty="0">
                  <a:solidFill>
                    <a:srgbClr val="F4F5F7"/>
                  </a:solidFill>
                  <a:latin typeface="Arial" panose="020B0604020202020204" pitchFamily="34" charset="0"/>
                  <a:cs typeface="Arial" panose="020B0604020202020204" pitchFamily="34" charset="0"/>
                </a:rPr>
                <a:t>CIS</a:t>
              </a:r>
              <a:r>
                <a:rPr lang="en-US" sz="1000" kern="900" spc="105" dirty="0">
                  <a:solidFill>
                    <a:srgbClr val="F4F5F7"/>
                  </a:solidFill>
                  <a:latin typeface="Arial" panose="020B0604020202020204" pitchFamily="34" charset="0"/>
                  <a:cs typeface="Arial" panose="020B0604020202020204" pitchFamily="34" charset="0"/>
                </a:rPr>
                <a:t>-STAT </a:t>
              </a:r>
              <a:r>
                <a:rPr lang="en-US" sz="1000" b="1" kern="900" spc="105" dirty="0">
                  <a:solidFill>
                    <a:srgbClr val="F4F5F7"/>
                  </a:solidFill>
                  <a:latin typeface="Arial" panose="020B0604020202020204" pitchFamily="34" charset="0"/>
                  <a:cs typeface="Arial" panose="020B0604020202020204" pitchFamily="34" charset="0"/>
                </a:rPr>
                <a:t>Q</a:t>
              </a:r>
              <a:r>
                <a:rPr lang="ru-RU" sz="1000" b="1" kern="900" spc="105" dirty="0" err="1">
                  <a:solidFill>
                    <a:srgbClr val="F4F5F7"/>
                  </a:solidFill>
                  <a:latin typeface="Arial" panose="020B0604020202020204" pitchFamily="34" charset="0"/>
                  <a:cs typeface="Arial" panose="020B0604020202020204" pitchFamily="34" charset="0"/>
                </a:rPr>
                <a:t>uestionnaires</a:t>
              </a:r>
              <a:endParaRPr lang="en-US" sz="1000" b="1" kern="900" spc="105" dirty="0">
                <a:solidFill>
                  <a:srgbClr val="F4F5F7"/>
                </a:solidFill>
                <a:latin typeface="Arial" panose="020B0604020202020204" pitchFamily="34" charset="0"/>
                <a:cs typeface="Arial" panose="020B0604020202020204" pitchFamily="34" charset="0"/>
              </a:endParaRPr>
            </a:p>
            <a:p>
              <a:pPr algn="ctr">
                <a:lnSpc>
                  <a:spcPts val="1400"/>
                </a:lnSpc>
              </a:pPr>
              <a:r>
                <a:rPr lang="ru-RU" sz="1000" b="1" kern="900" spc="105" dirty="0" err="1">
                  <a:solidFill>
                    <a:srgbClr val="F4F5F7"/>
                  </a:solidFill>
                  <a:latin typeface="Arial" panose="020B0604020202020204" pitchFamily="34" charset="0"/>
                  <a:cs typeface="Arial" panose="020B0604020202020204" pitchFamily="34" charset="0"/>
                </a:rPr>
                <a:t>Forms</a:t>
              </a:r>
              <a:r>
                <a:rPr lang="ru-RU" sz="1000" b="1" kern="900" spc="105" dirty="0">
                  <a:solidFill>
                    <a:srgbClr val="F4F5F7"/>
                  </a:solidFill>
                  <a:latin typeface="Arial" panose="020B0604020202020204" pitchFamily="34" charset="0"/>
                  <a:cs typeface="Arial" panose="020B0604020202020204" pitchFamily="34" charset="0"/>
                </a:rPr>
                <a:t> </a:t>
              </a:r>
            </a:p>
            <a:p>
              <a:pPr algn="ctr">
                <a:lnSpc>
                  <a:spcPts val="1400"/>
                </a:lnSpc>
              </a:pPr>
              <a:endParaRPr sz="1000" kern="900" dirty="0">
                <a:latin typeface="Arial" panose="020B0604020202020204" pitchFamily="34" charset="0"/>
                <a:cs typeface="Arial" panose="020B0604020202020204" pitchFamily="34" charset="0"/>
              </a:endParaRPr>
            </a:p>
          </p:txBody>
        </p:sp>
      </p:grpSp>
      <p:grpSp>
        <p:nvGrpSpPr>
          <p:cNvPr id="4" name="Группа 3"/>
          <p:cNvGrpSpPr/>
          <p:nvPr/>
        </p:nvGrpSpPr>
        <p:grpSpPr>
          <a:xfrm>
            <a:off x="4016218" y="1059583"/>
            <a:ext cx="955135" cy="1018908"/>
            <a:chOff x="2699792" y="2289269"/>
            <a:chExt cx="1295705" cy="836497"/>
          </a:xfrm>
        </p:grpSpPr>
        <p:sp>
          <p:nvSpPr>
            <p:cNvPr id="38" name="object 16"/>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22" name="object 19"/>
            <p:cNvSpPr txBox="1"/>
            <p:nvPr/>
          </p:nvSpPr>
          <p:spPr>
            <a:xfrm>
              <a:off x="2929058" y="2512611"/>
              <a:ext cx="90712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files</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(email)</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2" name="Группа 31">
            <a:extLst>
              <a:ext uri="{FF2B5EF4-FFF2-40B4-BE49-F238E27FC236}">
                <a16:creationId xmlns:a16="http://schemas.microsoft.com/office/drawing/2014/main" id="{B0E03E1C-99D5-4620-A833-B93AAE8A5FBA}"/>
              </a:ext>
            </a:extLst>
          </p:cNvPr>
          <p:cNvGrpSpPr/>
          <p:nvPr/>
        </p:nvGrpSpPr>
        <p:grpSpPr>
          <a:xfrm>
            <a:off x="5290570" y="3353042"/>
            <a:ext cx="1009622" cy="1018908"/>
            <a:chOff x="2632655" y="2289269"/>
            <a:chExt cx="907124" cy="929979"/>
          </a:xfrm>
        </p:grpSpPr>
        <p:sp>
          <p:nvSpPr>
            <p:cNvPr id="33" name="object 16">
              <a:extLst>
                <a:ext uri="{FF2B5EF4-FFF2-40B4-BE49-F238E27FC236}">
                  <a16:creationId xmlns:a16="http://schemas.microsoft.com/office/drawing/2014/main" id="{1C94A512-9F50-4F6B-8C92-524AD5C4C4D8}"/>
                </a:ext>
              </a:extLst>
            </p:cNvPr>
            <p:cNvSpPr/>
            <p:nvPr/>
          </p:nvSpPr>
          <p:spPr>
            <a:xfrm>
              <a:off x="2699793" y="2289269"/>
              <a:ext cx="792088" cy="929979"/>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4" name="object 19">
              <a:extLst>
                <a:ext uri="{FF2B5EF4-FFF2-40B4-BE49-F238E27FC236}">
                  <a16:creationId xmlns:a16="http://schemas.microsoft.com/office/drawing/2014/main" id="{5CB9ACD7-0CF0-4C1F-A508-3899BCED8248}"/>
                </a:ext>
              </a:extLst>
            </p:cNvPr>
            <p:cNvSpPr txBox="1"/>
            <p:nvPr/>
          </p:nvSpPr>
          <p:spPr>
            <a:xfrm>
              <a:off x="2632655" y="2569323"/>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Web </a:t>
              </a: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interface</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5" name="Группа 34">
            <a:extLst>
              <a:ext uri="{FF2B5EF4-FFF2-40B4-BE49-F238E27FC236}">
                <a16:creationId xmlns:a16="http://schemas.microsoft.com/office/drawing/2014/main" id="{85B4F778-86C2-4C80-817C-5C0D388826B7}"/>
              </a:ext>
            </a:extLst>
          </p:cNvPr>
          <p:cNvGrpSpPr/>
          <p:nvPr/>
        </p:nvGrpSpPr>
        <p:grpSpPr>
          <a:xfrm>
            <a:off x="4624977" y="2206313"/>
            <a:ext cx="955135" cy="1018908"/>
            <a:chOff x="2699792" y="2289269"/>
            <a:chExt cx="1295705" cy="836497"/>
          </a:xfrm>
        </p:grpSpPr>
        <p:sp>
          <p:nvSpPr>
            <p:cNvPr id="36" name="object 16">
              <a:extLst>
                <a:ext uri="{FF2B5EF4-FFF2-40B4-BE49-F238E27FC236}">
                  <a16:creationId xmlns:a16="http://schemas.microsoft.com/office/drawing/2014/main" id="{2B2C5871-DA4E-4C4B-B049-891692007C24}"/>
                </a:ext>
              </a:extLst>
            </p:cNvPr>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37" name="object 19">
              <a:extLst>
                <a:ext uri="{FF2B5EF4-FFF2-40B4-BE49-F238E27FC236}">
                  <a16:creationId xmlns:a16="http://schemas.microsoft.com/office/drawing/2014/main" id="{F4689ADE-9369-4E83-857C-69D50A83EFE9}"/>
                </a:ext>
              </a:extLst>
            </p:cNvPr>
            <p:cNvSpPr txBox="1"/>
            <p:nvPr/>
          </p:nvSpPr>
          <p:spPr>
            <a:xfrm>
              <a:off x="3010360" y="2497835"/>
              <a:ext cx="985137"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files</a:t>
              </a:r>
            </a:p>
            <a:p>
              <a:pPr algn="ctr">
                <a:lnSpc>
                  <a:spcPct val="100000"/>
                </a:lnSpc>
              </a:pPr>
              <a:r>
                <a:rPr lang="en-US" sz="1100" b="1" kern="900" spc="35" dirty="0">
                  <a:ln w="6350">
                    <a:noFill/>
                  </a:ln>
                  <a:solidFill>
                    <a:schemeClr val="tx2">
                      <a:lumMod val="75000"/>
                    </a:schemeClr>
                  </a:solidFill>
                  <a:latin typeface="Arial" panose="020B0604020202020204" pitchFamily="34" charset="0"/>
                  <a:cs typeface="Arial" panose="020B0604020202020204" pitchFamily="34" charset="0"/>
                </a:rPr>
                <a:t>(</a:t>
              </a: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account)</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7820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560840" cy="546667"/>
          </a:xfrm>
        </p:spPr>
        <p:txBody>
          <a:bodyPr>
            <a:noAutofit/>
          </a:bodyPr>
          <a:lstStyle/>
          <a:p>
            <a:pPr algn="l"/>
            <a:r>
              <a:rPr lang="ru-RU" dirty="0" err="1">
                <a:cs typeface="Arial" panose="020B0604020202020204" pitchFamily="34" charset="0"/>
              </a:rPr>
              <a:t>Traditional</a:t>
            </a:r>
            <a:r>
              <a:rPr lang="ru-RU" dirty="0">
                <a:cs typeface="Arial" panose="020B0604020202020204" pitchFamily="34" charset="0"/>
              </a:rPr>
              <a:t> </a:t>
            </a:r>
            <a:r>
              <a:rPr lang="ru-RU" dirty="0" err="1">
                <a:cs typeface="Arial" panose="020B0604020202020204" pitchFamily="34" charset="0"/>
              </a:rPr>
              <a:t>collection</a:t>
            </a:r>
            <a:r>
              <a:rPr lang="ru-RU" dirty="0">
                <a:cs typeface="Arial" panose="020B0604020202020204" pitchFamily="34" charset="0"/>
              </a:rPr>
              <a:t> schemes: </a:t>
            </a:r>
            <a:r>
              <a:rPr lang="en-US" dirty="0">
                <a:cs typeface="Arial" panose="020B0604020202020204" pitchFamily="34" charset="0"/>
              </a:rPr>
              <a:t>Data p</a:t>
            </a:r>
            <a:r>
              <a:rPr lang="ru-RU" dirty="0" err="1">
                <a:cs typeface="Arial" panose="020B0604020202020204" pitchFamily="34" charset="0"/>
              </a:rPr>
              <a:t>rovision</a:t>
            </a:r>
            <a:r>
              <a:rPr lang="ru-RU" dirty="0">
                <a:cs typeface="Arial" panose="020B0604020202020204" pitchFamily="34" charset="0"/>
              </a:rPr>
              <a:t> </a:t>
            </a:r>
            <a:br>
              <a:rPr lang="en-US" dirty="0">
                <a:cs typeface="Arial" panose="020B0604020202020204" pitchFamily="34" charset="0"/>
              </a:rPr>
            </a:br>
            <a:r>
              <a:rPr lang="en-US" dirty="0">
                <a:cs typeface="Arial" panose="020B0604020202020204" pitchFamily="34" charset="0"/>
              </a:rPr>
              <a:t>via </a:t>
            </a:r>
            <a:r>
              <a:rPr lang="ru-RU" dirty="0" err="1">
                <a:cs typeface="Arial" panose="020B0604020202020204" pitchFamily="34" charset="0"/>
              </a:rPr>
              <a:t>the</a:t>
            </a:r>
            <a:r>
              <a:rPr lang="ru-RU" dirty="0">
                <a:cs typeface="Arial" panose="020B0604020202020204" pitchFamily="34" charset="0"/>
              </a:rPr>
              <a:t> CIS</a:t>
            </a:r>
            <a:r>
              <a:rPr lang="en-US" dirty="0">
                <a:cs typeface="Arial" panose="020B0604020202020204" pitchFamily="34" charset="0"/>
              </a:rPr>
              <a:t>-STAT </a:t>
            </a:r>
            <a:r>
              <a:rPr lang="ru-RU" dirty="0" err="1">
                <a:cs typeface="Arial" panose="020B0604020202020204" pitchFamily="34" charset="0"/>
              </a:rPr>
              <a:t>website</a:t>
            </a:r>
            <a:r>
              <a:rPr lang="en-US" dirty="0">
                <a:cs typeface="Arial" panose="020B0604020202020204" pitchFamily="34" charset="0"/>
              </a:rPr>
              <a:t> </a:t>
            </a:r>
            <a:r>
              <a:rPr lang="ru-RU" dirty="0" err="1">
                <a:cs typeface="Arial" panose="020B0604020202020204" pitchFamily="34" charset="0"/>
              </a:rPr>
              <a:t>account</a:t>
            </a:r>
            <a:endParaRPr lang="ru-RU" dirty="0"/>
          </a:p>
        </p:txBody>
      </p:sp>
      <p:sp>
        <p:nvSpPr>
          <p:cNvPr id="11" name="object 7"/>
          <p:cNvSpPr txBox="1"/>
          <p:nvPr/>
        </p:nvSpPr>
        <p:spPr>
          <a:xfrm>
            <a:off x="5166982" y="3856281"/>
            <a:ext cx="3168103" cy="153888"/>
          </a:xfrm>
          <a:prstGeom prst="rect">
            <a:avLst/>
          </a:prstGeom>
        </p:spPr>
        <p:txBody>
          <a:bodyPr vert="horz" wrap="square" lIns="0" tIns="0" rIns="0" bIns="0" rtlCol="0">
            <a:spAutoFit/>
          </a:bodyPr>
          <a:lstStyle/>
          <a:p>
            <a:pPr>
              <a:lnSpc>
                <a:spcPct val="100000"/>
              </a:lnSpc>
            </a:pPr>
            <a:endParaRPr sz="1000" dirty="0">
              <a:latin typeface="Arial"/>
              <a:cs typeface="Arial"/>
            </a:endParaRPr>
          </a:p>
        </p:txBody>
      </p:sp>
      <p:grpSp>
        <p:nvGrpSpPr>
          <p:cNvPr id="5" name="Группа 4"/>
          <p:cNvGrpSpPr/>
          <p:nvPr/>
        </p:nvGrpSpPr>
        <p:grpSpPr>
          <a:xfrm>
            <a:off x="319768" y="842607"/>
            <a:ext cx="4082194" cy="4105407"/>
            <a:chOff x="319768" y="842607"/>
            <a:chExt cx="4082194" cy="4105407"/>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842607"/>
              <a:ext cx="4078434" cy="410540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Скругленный прямоугольник 8"/>
            <p:cNvSpPr/>
            <p:nvPr/>
          </p:nvSpPr>
          <p:spPr>
            <a:xfrm>
              <a:off x="319768" y="2304042"/>
              <a:ext cx="882218"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1457334" y="3507854"/>
              <a:ext cx="1890529" cy="144016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3" name="Группа 2"/>
          <p:cNvGrpSpPr/>
          <p:nvPr/>
        </p:nvGrpSpPr>
        <p:grpSpPr>
          <a:xfrm>
            <a:off x="3491880" y="627534"/>
            <a:ext cx="3096344" cy="3683693"/>
            <a:chOff x="3491880" y="627534"/>
            <a:chExt cx="3096344" cy="3683693"/>
          </a:xfrm>
        </p:grpSpPr>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627534"/>
              <a:ext cx="3096344" cy="36836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Скругленный прямоугольник 11"/>
            <p:cNvSpPr/>
            <p:nvPr/>
          </p:nvSpPr>
          <p:spPr>
            <a:xfrm>
              <a:off x="3519744" y="2211710"/>
              <a:ext cx="1647238" cy="24473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4" name="Группа 3"/>
          <p:cNvGrpSpPr/>
          <p:nvPr/>
        </p:nvGrpSpPr>
        <p:grpSpPr>
          <a:xfrm>
            <a:off x="5484783" y="1419622"/>
            <a:ext cx="3299177" cy="3904344"/>
            <a:chOff x="5484783" y="1419622"/>
            <a:chExt cx="3299177" cy="3904344"/>
          </a:xfrm>
        </p:grpSpPr>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2" y="1419622"/>
              <a:ext cx="2843808" cy="35046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Скругленный прямоугольник 12"/>
            <p:cNvSpPr/>
            <p:nvPr/>
          </p:nvSpPr>
          <p:spPr>
            <a:xfrm>
              <a:off x="5940152" y="2481658"/>
              <a:ext cx="1647238" cy="24473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люс 13"/>
            <p:cNvSpPr/>
            <p:nvPr/>
          </p:nvSpPr>
          <p:spPr>
            <a:xfrm rot="2645621">
              <a:off x="5484783" y="2696372"/>
              <a:ext cx="2776110" cy="2627594"/>
            </a:xfrm>
            <a:prstGeom prst="mathPlus">
              <a:avLst>
                <a:gd name="adj1" fmla="val 193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336712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39" y="0"/>
            <a:ext cx="7400209" cy="546667"/>
          </a:xfrm>
        </p:spPr>
        <p:txBody>
          <a:bodyPr>
            <a:normAutofit/>
          </a:bodyPr>
          <a:lstStyle/>
          <a:p>
            <a:pPr algn="l"/>
            <a:r>
              <a:rPr lang="ru-RU" dirty="0">
                <a:cs typeface="Arial" panose="020B0604020202020204" pitchFamily="34" charset="0"/>
              </a:rPr>
              <a:t>Traditional data collection schemes </a:t>
            </a:r>
            <a:r>
              <a:rPr lang="ru-RU" dirty="0" err="1">
                <a:cs typeface="Arial" panose="020B0604020202020204" pitchFamily="34" charset="0"/>
              </a:rPr>
              <a:t>from</a:t>
            </a:r>
            <a:r>
              <a:rPr lang="ru-RU" dirty="0">
                <a:cs typeface="Arial" panose="020B0604020202020204" pitchFamily="34" charset="0"/>
              </a:rPr>
              <a:t> NS</a:t>
            </a:r>
            <a:r>
              <a:rPr lang="en-US" dirty="0" err="1">
                <a:cs typeface="Arial" panose="020B0604020202020204" pitchFamily="34" charset="0"/>
              </a:rPr>
              <a:t>Os</a:t>
            </a:r>
            <a:r>
              <a:rPr lang="en-US" dirty="0">
                <a:cs typeface="Arial" panose="020B0604020202020204" pitchFamily="34" charset="0"/>
              </a:rPr>
              <a:t> </a:t>
            </a:r>
            <a:r>
              <a:rPr lang="ru-RU" dirty="0">
                <a:cs typeface="Arial" panose="020B0604020202020204" pitchFamily="34" charset="0"/>
              </a:rPr>
              <a:t>(2)</a:t>
            </a:r>
            <a:endParaRPr lang="ru-RU" dirty="0"/>
          </a:p>
        </p:txBody>
      </p:sp>
      <p:grpSp>
        <p:nvGrpSpPr>
          <p:cNvPr id="4" name="Группа 3"/>
          <p:cNvGrpSpPr/>
          <p:nvPr/>
        </p:nvGrpSpPr>
        <p:grpSpPr>
          <a:xfrm>
            <a:off x="4016218" y="1059583"/>
            <a:ext cx="955135" cy="1018908"/>
            <a:chOff x="2699792" y="2289269"/>
            <a:chExt cx="1295705" cy="836497"/>
          </a:xfrm>
        </p:grpSpPr>
        <p:sp>
          <p:nvSpPr>
            <p:cNvPr id="38" name="object 16"/>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22" name="object 19"/>
            <p:cNvSpPr txBox="1"/>
            <p:nvPr/>
          </p:nvSpPr>
          <p:spPr>
            <a:xfrm>
              <a:off x="2929058" y="2512611"/>
              <a:ext cx="90712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files</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(email)</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2" name="Группа 31">
            <a:extLst>
              <a:ext uri="{FF2B5EF4-FFF2-40B4-BE49-F238E27FC236}">
                <a16:creationId xmlns:a16="http://schemas.microsoft.com/office/drawing/2014/main" id="{B0E03E1C-99D5-4620-A833-B93AAE8A5FBA}"/>
              </a:ext>
            </a:extLst>
          </p:cNvPr>
          <p:cNvGrpSpPr/>
          <p:nvPr/>
        </p:nvGrpSpPr>
        <p:grpSpPr>
          <a:xfrm>
            <a:off x="5290570" y="3353042"/>
            <a:ext cx="1009622" cy="1018908"/>
            <a:chOff x="2632655" y="2289269"/>
            <a:chExt cx="907124" cy="929979"/>
          </a:xfrm>
        </p:grpSpPr>
        <p:sp>
          <p:nvSpPr>
            <p:cNvPr id="33" name="object 16">
              <a:extLst>
                <a:ext uri="{FF2B5EF4-FFF2-40B4-BE49-F238E27FC236}">
                  <a16:creationId xmlns:a16="http://schemas.microsoft.com/office/drawing/2014/main" id="{1C94A512-9F50-4F6B-8C92-524AD5C4C4D8}"/>
                </a:ext>
              </a:extLst>
            </p:cNvPr>
            <p:cNvSpPr/>
            <p:nvPr/>
          </p:nvSpPr>
          <p:spPr>
            <a:xfrm>
              <a:off x="2699793" y="2289269"/>
              <a:ext cx="792088" cy="929979"/>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4" name="object 19">
              <a:extLst>
                <a:ext uri="{FF2B5EF4-FFF2-40B4-BE49-F238E27FC236}">
                  <a16:creationId xmlns:a16="http://schemas.microsoft.com/office/drawing/2014/main" id="{5CB9ACD7-0CF0-4C1F-A508-3899BCED8248}"/>
                </a:ext>
              </a:extLst>
            </p:cNvPr>
            <p:cNvSpPr txBox="1"/>
            <p:nvPr/>
          </p:nvSpPr>
          <p:spPr>
            <a:xfrm>
              <a:off x="2632655" y="2562016"/>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Web </a:t>
              </a: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interface</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5" name="Группа 34">
            <a:extLst>
              <a:ext uri="{FF2B5EF4-FFF2-40B4-BE49-F238E27FC236}">
                <a16:creationId xmlns:a16="http://schemas.microsoft.com/office/drawing/2014/main" id="{85B4F778-86C2-4C80-817C-5C0D388826B7}"/>
              </a:ext>
            </a:extLst>
          </p:cNvPr>
          <p:cNvGrpSpPr/>
          <p:nvPr/>
        </p:nvGrpSpPr>
        <p:grpSpPr>
          <a:xfrm>
            <a:off x="4624977" y="2206313"/>
            <a:ext cx="955135" cy="1018908"/>
            <a:chOff x="2699792" y="2289269"/>
            <a:chExt cx="1295705" cy="836497"/>
          </a:xfrm>
        </p:grpSpPr>
        <p:sp>
          <p:nvSpPr>
            <p:cNvPr id="36" name="object 16">
              <a:extLst>
                <a:ext uri="{FF2B5EF4-FFF2-40B4-BE49-F238E27FC236}">
                  <a16:creationId xmlns:a16="http://schemas.microsoft.com/office/drawing/2014/main" id="{2B2C5871-DA4E-4C4B-B049-891692007C24}"/>
                </a:ext>
              </a:extLst>
            </p:cNvPr>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37" name="object 19">
              <a:extLst>
                <a:ext uri="{FF2B5EF4-FFF2-40B4-BE49-F238E27FC236}">
                  <a16:creationId xmlns:a16="http://schemas.microsoft.com/office/drawing/2014/main" id="{F4689ADE-9369-4E83-857C-69D50A83EFE9}"/>
                </a:ext>
              </a:extLst>
            </p:cNvPr>
            <p:cNvSpPr txBox="1"/>
            <p:nvPr/>
          </p:nvSpPr>
          <p:spPr>
            <a:xfrm>
              <a:off x="2808791" y="2512611"/>
              <a:ext cx="102739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files</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(account)</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6" name="Группа 5"/>
          <p:cNvGrpSpPr/>
          <p:nvPr/>
        </p:nvGrpSpPr>
        <p:grpSpPr>
          <a:xfrm>
            <a:off x="899592" y="3425050"/>
            <a:ext cx="2664296" cy="955031"/>
            <a:chOff x="899592" y="3353042"/>
            <a:chExt cx="2664296" cy="955031"/>
          </a:xfrm>
        </p:grpSpPr>
        <p:sp>
          <p:nvSpPr>
            <p:cNvPr id="17" name="object 9">
              <a:extLst>
                <a:ext uri="{FF2B5EF4-FFF2-40B4-BE49-F238E27FC236}">
                  <a16:creationId xmlns:a16="http://schemas.microsoft.com/office/drawing/2014/main" id="{33A3D529-CB61-4529-9896-591F4D10D49D}"/>
                </a:ext>
              </a:extLst>
            </p:cNvPr>
            <p:cNvSpPr/>
            <p:nvPr/>
          </p:nvSpPr>
          <p:spPr>
            <a:xfrm>
              <a:off x="899592" y="3353042"/>
              <a:ext cx="2664296" cy="946900"/>
            </a:xfrm>
            <a:prstGeom prst="rect">
              <a:avLst/>
            </a:prstGeom>
            <a:blipFill>
              <a:blip r:embed="rId3" cstate="print">
                <a:duotone>
                  <a:schemeClr val="accent3">
                    <a:shade val="45000"/>
                    <a:satMod val="135000"/>
                  </a:schemeClr>
                  <a:prstClr val="white"/>
                </a:duotone>
              </a:blip>
              <a:stretch>
                <a:fillRect/>
              </a:stretch>
            </a:blipFill>
          </p:spPr>
          <p:txBody>
            <a:bodyPr wrap="square" lIns="0" tIns="0" rIns="0" bIns="0" rtlCol="0"/>
            <a:lstStyle/>
            <a:p>
              <a:endParaRPr dirty="0"/>
            </a:p>
          </p:txBody>
        </p:sp>
        <p:sp>
          <p:nvSpPr>
            <p:cNvPr id="18" name="object 26">
              <a:extLst>
                <a:ext uri="{FF2B5EF4-FFF2-40B4-BE49-F238E27FC236}">
                  <a16:creationId xmlns:a16="http://schemas.microsoft.com/office/drawing/2014/main" id="{D537F749-4DFC-4540-9371-18F4AD18A59C}"/>
                </a:ext>
              </a:extLst>
            </p:cNvPr>
            <p:cNvSpPr txBox="1"/>
            <p:nvPr/>
          </p:nvSpPr>
          <p:spPr>
            <a:xfrm>
              <a:off x="1115616" y="3507854"/>
              <a:ext cx="2188387" cy="800219"/>
            </a:xfrm>
            <a:prstGeom prst="rect">
              <a:avLst/>
            </a:prstGeom>
          </p:spPr>
          <p:txBody>
            <a:bodyPr vert="horz" wrap="square" lIns="0" tIns="0" rIns="0" bIns="0" rtlCol="0">
              <a:spAutoFit/>
            </a:bodyPr>
            <a:lstStyle/>
            <a:p>
              <a:pPr marL="12700" algn="ctr">
                <a:lnSpc>
                  <a:spcPct val="100000"/>
                </a:lnSpc>
              </a:pPr>
              <a:r>
                <a:rPr lang="ru-RU" sz="1600" spc="35" dirty="0">
                  <a:solidFill>
                    <a:schemeClr val="tx2">
                      <a:lumMod val="75000"/>
                    </a:schemeClr>
                  </a:solidFill>
                  <a:latin typeface="Calibri"/>
                  <a:cs typeface="Calibri"/>
                </a:rPr>
                <a:t>NS</a:t>
              </a:r>
              <a:r>
                <a:rPr lang="en-US" sz="1600" spc="35" dirty="0">
                  <a:solidFill>
                    <a:schemeClr val="tx2">
                      <a:lumMod val="75000"/>
                    </a:schemeClr>
                  </a:solidFill>
                  <a:latin typeface="Calibri"/>
                  <a:cs typeface="Calibri"/>
                </a:rPr>
                <a:t>O</a:t>
              </a:r>
              <a:r>
                <a:rPr lang="ru-RU" sz="1600" spc="35" dirty="0">
                  <a:solidFill>
                    <a:schemeClr val="tx2">
                      <a:lumMod val="75000"/>
                    </a:schemeClr>
                  </a:solidFill>
                  <a:latin typeface="Calibri"/>
                  <a:cs typeface="Calibri"/>
                </a:rPr>
                <a:t> Of Kazakhstan </a:t>
              </a:r>
            </a:p>
            <a:p>
              <a:pPr marL="12700" algn="ctr">
                <a:lnSpc>
                  <a:spcPct val="100000"/>
                </a:lnSpc>
              </a:pPr>
              <a:r>
                <a:rPr lang="en-US" sz="1200" spc="35" dirty="0">
                  <a:solidFill>
                    <a:schemeClr val="tx2">
                      <a:lumMod val="75000"/>
                    </a:schemeClr>
                  </a:solidFill>
                  <a:latin typeface="Calibri"/>
                  <a:cs typeface="Calibri"/>
                </a:rPr>
                <a:t>t</a:t>
              </a:r>
              <a:r>
                <a:rPr lang="ru-RU" sz="1200" spc="35" dirty="0" err="1">
                  <a:solidFill>
                    <a:schemeClr val="tx2">
                      <a:lumMod val="75000"/>
                    </a:schemeClr>
                  </a:solidFill>
                  <a:latin typeface="Calibri"/>
                  <a:cs typeface="Calibri"/>
                </a:rPr>
                <a:t>rial</a:t>
              </a:r>
              <a:r>
                <a:rPr lang="en-US" sz="1200" spc="35" dirty="0">
                  <a:solidFill>
                    <a:schemeClr val="tx2">
                      <a:lumMod val="75000"/>
                    </a:schemeClr>
                  </a:solidFill>
                  <a:latin typeface="Calibri"/>
                  <a:cs typeface="Calibri"/>
                </a:rPr>
                <a:t> </a:t>
              </a:r>
              <a:r>
                <a:rPr lang="ru-RU" sz="1200" spc="35" dirty="0" err="1">
                  <a:solidFill>
                    <a:schemeClr val="tx2">
                      <a:lumMod val="75000"/>
                    </a:schemeClr>
                  </a:solidFill>
                  <a:latin typeface="Calibri"/>
                  <a:cs typeface="Calibri"/>
                </a:rPr>
                <a:t>input</a:t>
              </a:r>
              <a:r>
                <a:rPr lang="en-US" sz="1200" spc="35" dirty="0">
                  <a:solidFill>
                    <a:schemeClr val="tx2">
                      <a:lumMod val="75000"/>
                    </a:schemeClr>
                  </a:solidFill>
                  <a:latin typeface="Calibri"/>
                  <a:cs typeface="Calibri"/>
                </a:rPr>
                <a:t> of the f</a:t>
              </a:r>
              <a:r>
                <a:rPr lang="ru-RU" sz="1200" spc="35" dirty="0" err="1">
                  <a:solidFill>
                    <a:schemeClr val="tx2">
                      <a:lumMod val="75000"/>
                    </a:schemeClr>
                  </a:solidFill>
                  <a:latin typeface="Calibri"/>
                  <a:cs typeface="Calibri"/>
                </a:rPr>
                <a:t>orms</a:t>
              </a:r>
              <a:r>
                <a:rPr lang="ru-RU" sz="1200" spc="35" dirty="0">
                  <a:solidFill>
                    <a:schemeClr val="tx2">
                      <a:lumMod val="75000"/>
                    </a:schemeClr>
                  </a:solidFill>
                  <a:latin typeface="Calibri"/>
                  <a:cs typeface="Calibri"/>
                </a:rPr>
                <a:t> (CPI </a:t>
              </a:r>
              <a:r>
                <a:rPr lang="ru-RU" sz="1200" spc="35" dirty="0" err="1">
                  <a:solidFill>
                    <a:schemeClr val="tx2">
                      <a:lumMod val="75000"/>
                    </a:schemeClr>
                  </a:solidFill>
                  <a:latin typeface="Calibri"/>
                  <a:cs typeface="Calibri"/>
                </a:rPr>
                <a:t>finance</a:t>
              </a:r>
              <a:r>
                <a:rPr lang="ru-RU" sz="1200" spc="35" dirty="0">
                  <a:solidFill>
                    <a:schemeClr val="tx2">
                      <a:lumMod val="75000"/>
                    </a:schemeClr>
                  </a:solidFill>
                  <a:latin typeface="Calibri"/>
                  <a:cs typeface="Calibri"/>
                </a:rPr>
                <a:t>),</a:t>
              </a:r>
              <a:r>
                <a:rPr lang="en-US" sz="1200" spc="35" dirty="0">
                  <a:solidFill>
                    <a:schemeClr val="tx2">
                      <a:lumMod val="75000"/>
                    </a:schemeClr>
                  </a:solidFill>
                  <a:latin typeface="Calibri"/>
                  <a:cs typeface="Calibri"/>
                </a:rPr>
                <a:t> is </a:t>
              </a:r>
              <a:r>
                <a:rPr lang="ru-RU" sz="1200" spc="35" dirty="0" err="1">
                  <a:solidFill>
                    <a:schemeClr val="tx2">
                      <a:lumMod val="75000"/>
                    </a:schemeClr>
                  </a:solidFill>
                  <a:latin typeface="Calibri"/>
                  <a:cs typeface="Calibri"/>
                </a:rPr>
                <a:t>not</a:t>
              </a:r>
              <a:r>
                <a:rPr lang="ru-RU" sz="1200" spc="35" dirty="0">
                  <a:solidFill>
                    <a:schemeClr val="tx2">
                      <a:lumMod val="75000"/>
                    </a:schemeClr>
                  </a:solidFill>
                  <a:latin typeface="Calibri"/>
                  <a:cs typeface="Calibri"/>
                </a:rPr>
                <a:t> </a:t>
              </a:r>
              <a:r>
                <a:rPr lang="en-US" sz="1200" spc="35" dirty="0">
                  <a:solidFill>
                    <a:schemeClr val="tx2">
                      <a:lumMod val="75000"/>
                    </a:schemeClr>
                  </a:solidFill>
                  <a:latin typeface="Calibri"/>
                  <a:cs typeface="Calibri"/>
                </a:rPr>
                <a:t>yet </a:t>
              </a:r>
              <a:r>
                <a:rPr lang="ru-RU" sz="1200" spc="35" dirty="0" err="1">
                  <a:solidFill>
                    <a:schemeClr val="tx2">
                      <a:lumMod val="75000"/>
                    </a:schemeClr>
                  </a:solidFill>
                  <a:latin typeface="Calibri"/>
                  <a:cs typeface="Calibri"/>
                </a:rPr>
                <a:t>included</a:t>
              </a:r>
              <a:r>
                <a:rPr lang="ru-RU" sz="1200" spc="35" dirty="0">
                  <a:solidFill>
                    <a:schemeClr val="tx2">
                      <a:lumMod val="75000"/>
                    </a:schemeClr>
                  </a:solidFill>
                  <a:latin typeface="Calibri"/>
                  <a:cs typeface="Calibri"/>
                </a:rPr>
                <a:t> in the practice</a:t>
              </a:r>
              <a:endParaRPr sz="1600" dirty="0">
                <a:solidFill>
                  <a:schemeClr val="tx2">
                    <a:lumMod val="75000"/>
                  </a:schemeClr>
                </a:solidFill>
                <a:latin typeface="Calibri"/>
                <a:cs typeface="Calibri"/>
              </a:endParaRPr>
            </a:p>
          </p:txBody>
        </p:sp>
      </p:grpSp>
      <p:grpSp>
        <p:nvGrpSpPr>
          <p:cNvPr id="3" name="Группа 2"/>
          <p:cNvGrpSpPr/>
          <p:nvPr/>
        </p:nvGrpSpPr>
        <p:grpSpPr>
          <a:xfrm>
            <a:off x="899592" y="2280329"/>
            <a:ext cx="2664296" cy="926183"/>
            <a:chOff x="899592" y="2221631"/>
            <a:chExt cx="2664296" cy="926183"/>
          </a:xfrm>
        </p:grpSpPr>
        <p:sp>
          <p:nvSpPr>
            <p:cNvPr id="16" name="object 9">
              <a:extLst>
                <a:ext uri="{FF2B5EF4-FFF2-40B4-BE49-F238E27FC236}">
                  <a16:creationId xmlns:a16="http://schemas.microsoft.com/office/drawing/2014/main" id="{33A3D529-CB61-4529-9896-591F4D10D49D}"/>
                </a:ext>
              </a:extLst>
            </p:cNvPr>
            <p:cNvSpPr/>
            <p:nvPr/>
          </p:nvSpPr>
          <p:spPr>
            <a:xfrm>
              <a:off x="899592" y="2221631"/>
              <a:ext cx="2664296" cy="926183"/>
            </a:xfrm>
            <a:prstGeom prst="rect">
              <a:avLst/>
            </a:prstGeom>
            <a:blipFill>
              <a:blip r:embed="rId3" cstate="print">
                <a:duotone>
                  <a:schemeClr val="accent5">
                    <a:shade val="45000"/>
                    <a:satMod val="135000"/>
                  </a:schemeClr>
                  <a:prstClr val="white"/>
                </a:duotone>
              </a:blip>
              <a:stretch>
                <a:fillRect/>
              </a:stretch>
            </a:blipFill>
          </p:spPr>
          <p:txBody>
            <a:bodyPr wrap="square" lIns="0" tIns="0" rIns="0" bIns="0" rtlCol="0"/>
            <a:lstStyle/>
            <a:p>
              <a:endParaRPr/>
            </a:p>
          </p:txBody>
        </p:sp>
        <p:sp>
          <p:nvSpPr>
            <p:cNvPr id="19" name="object 26">
              <a:extLst>
                <a:ext uri="{FF2B5EF4-FFF2-40B4-BE49-F238E27FC236}">
                  <a16:creationId xmlns:a16="http://schemas.microsoft.com/office/drawing/2014/main" id="{D537F749-4DFC-4540-9371-18F4AD18A59C}"/>
                </a:ext>
              </a:extLst>
            </p:cNvPr>
            <p:cNvSpPr txBox="1"/>
            <p:nvPr/>
          </p:nvSpPr>
          <p:spPr>
            <a:xfrm>
              <a:off x="1137546" y="2355726"/>
              <a:ext cx="2188387" cy="677108"/>
            </a:xfrm>
            <a:prstGeom prst="rect">
              <a:avLst/>
            </a:prstGeom>
          </p:spPr>
          <p:txBody>
            <a:bodyPr vert="horz" wrap="square" lIns="0" tIns="0" rIns="0" bIns="0" rtlCol="0">
              <a:spAutoFit/>
            </a:bodyPr>
            <a:lstStyle/>
            <a:p>
              <a:pPr marL="12700" algn="ctr">
                <a:lnSpc>
                  <a:spcPct val="100000"/>
                </a:lnSpc>
              </a:pPr>
              <a:r>
                <a:rPr lang="ru-RU" sz="1600" spc="35" dirty="0">
                  <a:solidFill>
                    <a:schemeClr val="tx2">
                      <a:lumMod val="75000"/>
                    </a:schemeClr>
                  </a:solidFill>
                  <a:latin typeface="Calibri"/>
                  <a:cs typeface="Calibri"/>
                </a:rPr>
                <a:t>Rosstat, </a:t>
              </a:r>
            </a:p>
            <a:p>
              <a:pPr marL="12700" algn="ctr">
                <a:lnSpc>
                  <a:spcPct val="100000"/>
                </a:lnSpc>
              </a:pPr>
              <a:r>
                <a:rPr lang="ru-RU" sz="1600" spc="35" dirty="0">
                  <a:solidFill>
                    <a:schemeClr val="tx2">
                      <a:lumMod val="75000"/>
                    </a:schemeClr>
                  </a:solidFill>
                  <a:latin typeface="Calibri"/>
                  <a:cs typeface="Calibri"/>
                </a:rPr>
                <a:t>NS</a:t>
              </a:r>
              <a:r>
                <a:rPr lang="en-US" sz="1600" spc="35" dirty="0">
                  <a:solidFill>
                    <a:schemeClr val="tx2">
                      <a:lumMod val="75000"/>
                    </a:schemeClr>
                  </a:solidFill>
                  <a:latin typeface="Calibri"/>
                  <a:cs typeface="Calibri"/>
                </a:rPr>
                <a:t>O </a:t>
              </a:r>
              <a:r>
                <a:rPr lang="ru-RU" sz="1600" spc="35" dirty="0" err="1">
                  <a:solidFill>
                    <a:schemeClr val="tx2">
                      <a:lumMod val="75000"/>
                    </a:schemeClr>
                  </a:solidFill>
                  <a:latin typeface="Calibri"/>
                  <a:cs typeface="Calibri"/>
                </a:rPr>
                <a:t>of</a:t>
              </a:r>
              <a:r>
                <a:rPr lang="ru-RU" sz="1600" spc="35" dirty="0">
                  <a:solidFill>
                    <a:schemeClr val="tx2">
                      <a:lumMod val="75000"/>
                    </a:schemeClr>
                  </a:solidFill>
                  <a:latin typeface="Calibri"/>
                  <a:cs typeface="Calibri"/>
                </a:rPr>
                <a:t> </a:t>
              </a:r>
              <a:r>
                <a:rPr lang="ru-RU" sz="1600" spc="35" dirty="0" err="1">
                  <a:solidFill>
                    <a:schemeClr val="tx2">
                      <a:lumMod val="75000"/>
                    </a:schemeClr>
                  </a:solidFill>
                  <a:latin typeface="Calibri"/>
                  <a:cs typeface="Calibri"/>
                </a:rPr>
                <a:t>Kyrgyzstan</a:t>
              </a:r>
              <a:endParaRPr lang="ru-RU" sz="1600" spc="35" dirty="0">
                <a:solidFill>
                  <a:schemeClr val="tx2">
                    <a:lumMod val="75000"/>
                  </a:schemeClr>
                </a:solidFill>
                <a:latin typeface="Calibri"/>
                <a:cs typeface="Calibri"/>
              </a:endParaRPr>
            </a:p>
            <a:p>
              <a:pPr marL="12700" algn="ctr">
                <a:lnSpc>
                  <a:spcPct val="100000"/>
                </a:lnSpc>
              </a:pPr>
              <a:r>
                <a:rPr lang="ru-RU" sz="1200" spc="35" dirty="0">
                  <a:solidFill>
                    <a:schemeClr val="tx2">
                      <a:lumMod val="75000"/>
                    </a:schemeClr>
                  </a:solidFill>
                  <a:latin typeface="Calibri"/>
                  <a:cs typeface="Calibri"/>
                </a:rPr>
                <a:t>for the </a:t>
              </a:r>
              <a:r>
                <a:rPr lang="ru-RU" sz="1200" spc="35" dirty="0" err="1">
                  <a:solidFill>
                    <a:schemeClr val="tx2">
                      <a:lumMod val="75000"/>
                    </a:schemeClr>
                  </a:solidFill>
                  <a:latin typeface="Calibri"/>
                  <a:cs typeface="Calibri"/>
                </a:rPr>
                <a:t>most</a:t>
              </a:r>
              <a:r>
                <a:rPr lang="ru-RU" sz="1200" spc="35" dirty="0">
                  <a:solidFill>
                    <a:schemeClr val="tx2">
                      <a:lumMod val="75000"/>
                    </a:schemeClr>
                  </a:solidFill>
                  <a:latin typeface="Calibri"/>
                  <a:cs typeface="Calibri"/>
                </a:rPr>
                <a:t> </a:t>
              </a:r>
              <a:r>
                <a:rPr lang="ru-RU" sz="1200" spc="35" dirty="0" err="1">
                  <a:solidFill>
                    <a:schemeClr val="tx2">
                      <a:lumMod val="75000"/>
                    </a:schemeClr>
                  </a:solidFill>
                  <a:latin typeface="Calibri"/>
                  <a:cs typeface="Calibri"/>
                </a:rPr>
                <a:t>part</a:t>
              </a:r>
              <a:r>
                <a:rPr lang="ru-RU" sz="1200" spc="35" dirty="0">
                  <a:solidFill>
                    <a:schemeClr val="tx2">
                      <a:lumMod val="75000"/>
                    </a:schemeClr>
                  </a:solidFill>
                  <a:latin typeface="Calibri"/>
                  <a:cs typeface="Calibri"/>
                </a:rPr>
                <a:t> </a:t>
              </a:r>
              <a:r>
                <a:rPr lang="ru-RU" sz="1200" spc="35" dirty="0" err="1">
                  <a:solidFill>
                    <a:schemeClr val="tx2">
                      <a:lumMod val="75000"/>
                    </a:schemeClr>
                  </a:solidFill>
                  <a:latin typeface="Calibri"/>
                  <a:cs typeface="Calibri"/>
                </a:rPr>
                <a:t>of</a:t>
              </a:r>
              <a:r>
                <a:rPr lang="ru-RU" sz="1200" spc="35" dirty="0">
                  <a:solidFill>
                    <a:schemeClr val="tx2">
                      <a:lumMod val="75000"/>
                    </a:schemeClr>
                  </a:solidFill>
                  <a:latin typeface="Calibri"/>
                  <a:cs typeface="Calibri"/>
                </a:rPr>
                <a:t> </a:t>
              </a:r>
              <a:r>
                <a:rPr lang="en-US" sz="1200" spc="35" dirty="0">
                  <a:solidFill>
                    <a:schemeClr val="tx2">
                      <a:lumMod val="75000"/>
                    </a:schemeClr>
                  </a:solidFill>
                  <a:latin typeface="Calibri"/>
                  <a:cs typeface="Calibri"/>
                </a:rPr>
                <a:t>the </a:t>
              </a:r>
              <a:r>
                <a:rPr lang="ru-RU" sz="1200" spc="35" dirty="0" err="1">
                  <a:solidFill>
                    <a:schemeClr val="tx2">
                      <a:lumMod val="75000"/>
                    </a:schemeClr>
                  </a:solidFill>
                  <a:latin typeface="Calibri"/>
                  <a:cs typeface="Calibri"/>
                </a:rPr>
                <a:t>forms</a:t>
              </a:r>
              <a:endParaRPr sz="1200" dirty="0">
                <a:solidFill>
                  <a:schemeClr val="tx2">
                    <a:lumMod val="75000"/>
                  </a:schemeClr>
                </a:solidFill>
                <a:latin typeface="Calibri"/>
                <a:cs typeface="Calibri"/>
              </a:endParaRPr>
            </a:p>
          </p:txBody>
        </p:sp>
      </p:grpSp>
      <p:grpSp>
        <p:nvGrpSpPr>
          <p:cNvPr id="23" name="Группа 22"/>
          <p:cNvGrpSpPr/>
          <p:nvPr/>
        </p:nvGrpSpPr>
        <p:grpSpPr>
          <a:xfrm>
            <a:off x="899592" y="1135609"/>
            <a:ext cx="2664296" cy="926183"/>
            <a:chOff x="899592" y="2221631"/>
            <a:chExt cx="2664296" cy="926183"/>
          </a:xfrm>
        </p:grpSpPr>
        <p:sp>
          <p:nvSpPr>
            <p:cNvPr id="24" name="object 9">
              <a:extLst>
                <a:ext uri="{FF2B5EF4-FFF2-40B4-BE49-F238E27FC236}">
                  <a16:creationId xmlns:a16="http://schemas.microsoft.com/office/drawing/2014/main" id="{33A3D529-CB61-4529-9896-591F4D10D49D}"/>
                </a:ext>
              </a:extLst>
            </p:cNvPr>
            <p:cNvSpPr/>
            <p:nvPr/>
          </p:nvSpPr>
          <p:spPr>
            <a:xfrm>
              <a:off x="899592" y="2221631"/>
              <a:ext cx="2664296" cy="926183"/>
            </a:xfrm>
            <a:prstGeom prst="rect">
              <a:avLst/>
            </a:prstGeom>
            <a:blipFill>
              <a:blip r:embed="rId3" cstate="print">
                <a:biLevel thresh="25000"/>
              </a:blip>
              <a:stretch>
                <a:fillRect/>
              </a:stretch>
            </a:blipFill>
          </p:spPr>
          <p:txBody>
            <a:bodyPr wrap="square" lIns="0" tIns="0" rIns="0" bIns="0" rtlCol="0"/>
            <a:lstStyle/>
            <a:p>
              <a:endParaRPr/>
            </a:p>
          </p:txBody>
        </p:sp>
        <p:sp>
          <p:nvSpPr>
            <p:cNvPr id="25" name="object 26">
              <a:extLst>
                <a:ext uri="{FF2B5EF4-FFF2-40B4-BE49-F238E27FC236}">
                  <a16:creationId xmlns:a16="http://schemas.microsoft.com/office/drawing/2014/main" id="{D537F749-4DFC-4540-9371-18F4AD18A59C}"/>
                </a:ext>
              </a:extLst>
            </p:cNvPr>
            <p:cNvSpPr txBox="1"/>
            <p:nvPr/>
          </p:nvSpPr>
          <p:spPr>
            <a:xfrm>
              <a:off x="1137546" y="2531948"/>
              <a:ext cx="2188387" cy="246221"/>
            </a:xfrm>
            <a:prstGeom prst="rect">
              <a:avLst/>
            </a:prstGeom>
          </p:spPr>
          <p:txBody>
            <a:bodyPr vert="horz" wrap="square" lIns="0" tIns="0" rIns="0" bIns="0" rtlCol="0">
              <a:spAutoFit/>
            </a:bodyPr>
            <a:lstStyle/>
            <a:p>
              <a:pPr marL="12700" algn="ctr">
                <a:lnSpc>
                  <a:spcPct val="100000"/>
                </a:lnSpc>
              </a:pPr>
              <a:r>
                <a:rPr lang="ru-RU" sz="1600" spc="35" dirty="0" err="1">
                  <a:solidFill>
                    <a:schemeClr val="tx2">
                      <a:lumMod val="75000"/>
                    </a:schemeClr>
                  </a:solidFill>
                  <a:latin typeface="Calibri"/>
                  <a:cs typeface="Calibri"/>
                </a:rPr>
                <a:t>All</a:t>
              </a:r>
              <a:r>
                <a:rPr lang="ru-RU" sz="1600" spc="35" dirty="0">
                  <a:solidFill>
                    <a:schemeClr val="tx2">
                      <a:lumMod val="75000"/>
                    </a:schemeClr>
                  </a:solidFill>
                  <a:latin typeface="Calibri"/>
                  <a:cs typeface="Calibri"/>
                </a:rPr>
                <a:t> NS</a:t>
              </a:r>
              <a:r>
                <a:rPr lang="en-US" sz="1600" spc="35" dirty="0" err="1">
                  <a:solidFill>
                    <a:schemeClr val="tx2">
                      <a:lumMod val="75000"/>
                    </a:schemeClr>
                  </a:solidFill>
                  <a:latin typeface="Calibri"/>
                  <a:cs typeface="Calibri"/>
                </a:rPr>
                <a:t>Os</a:t>
              </a:r>
              <a:endParaRPr sz="1600" dirty="0">
                <a:solidFill>
                  <a:schemeClr val="tx2">
                    <a:lumMod val="75000"/>
                  </a:schemeClr>
                </a:solidFill>
                <a:latin typeface="Calibri"/>
                <a:cs typeface="Calibri"/>
              </a:endParaRPr>
            </a:p>
          </p:txBody>
        </p:sp>
      </p:grpSp>
      <p:grpSp>
        <p:nvGrpSpPr>
          <p:cNvPr id="7" name="Группа 6"/>
          <p:cNvGrpSpPr/>
          <p:nvPr/>
        </p:nvGrpSpPr>
        <p:grpSpPr>
          <a:xfrm>
            <a:off x="6721549" y="1203598"/>
            <a:ext cx="1933679" cy="2520281"/>
            <a:chOff x="6721549" y="1203598"/>
            <a:chExt cx="1933679" cy="2520281"/>
          </a:xfrm>
        </p:grpSpPr>
        <p:sp>
          <p:nvSpPr>
            <p:cNvPr id="40" name="object 18"/>
            <p:cNvSpPr/>
            <p:nvPr/>
          </p:nvSpPr>
          <p:spPr>
            <a:xfrm>
              <a:off x="6721549" y="1618324"/>
              <a:ext cx="1933679" cy="2105555"/>
            </a:xfrm>
            <a:prstGeom prst="rect">
              <a:avLst/>
            </a:prstGeom>
            <a:blipFill>
              <a:blip r:embed="rId4" cstate="print"/>
              <a:stretch>
                <a:fillRect/>
              </a:stretch>
            </a:blip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26" name="object 19"/>
            <p:cNvSpPr txBox="1"/>
            <p:nvPr/>
          </p:nvSpPr>
          <p:spPr>
            <a:xfrm>
              <a:off x="6763822" y="1203598"/>
              <a:ext cx="1795470" cy="443916"/>
            </a:xfrm>
            <a:prstGeom prst="rect">
              <a:avLst/>
            </a:prstGeom>
          </p:spPr>
          <p:txBody>
            <a:bodyPr vert="horz" wrap="square" lIns="0" tIns="0" rIns="0" bIns="0" rtlCol="0">
              <a:noAutofit/>
            </a:bodyPr>
            <a:lstStyle/>
            <a:p>
              <a:pPr algn="ctr">
                <a:lnSpc>
                  <a:spcPct val="100000"/>
                </a:lnSpc>
              </a:pPr>
              <a:r>
                <a:rPr lang="en-US" sz="1200" kern="900" dirty="0">
                  <a:solidFill>
                    <a:schemeClr val="tx1">
                      <a:lumMod val="65000"/>
                      <a:lumOff val="35000"/>
                    </a:schemeClr>
                  </a:solidFill>
                  <a:latin typeface="Arial" panose="020B0604020202020204" pitchFamily="34" charset="0"/>
                  <a:cs typeface="Arial" panose="020B0604020202020204" pitchFamily="34" charset="0"/>
                </a:rPr>
                <a:t>Data Hub</a:t>
              </a:r>
            </a:p>
            <a:p>
              <a:pPr algn="ctr">
                <a:lnSpc>
                  <a:spcPct val="100000"/>
                </a:lnSpc>
              </a:pPr>
              <a:r>
                <a:rPr lang="en-US" sz="1200" kern="900" dirty="0">
                  <a:solidFill>
                    <a:schemeClr val="tx1">
                      <a:lumMod val="65000"/>
                      <a:lumOff val="35000"/>
                    </a:schemeClr>
                  </a:solidFill>
                  <a:latin typeface="Arial" panose="020B0604020202020204" pitchFamily="34" charset="0"/>
                  <a:cs typeface="Arial" panose="020B0604020202020204" pitchFamily="34" charset="0"/>
                </a:rPr>
                <a:t>warehouse</a:t>
              </a:r>
            </a:p>
          </p:txBody>
        </p:sp>
      </p:grpSp>
    </p:spTree>
    <p:extLst>
      <p:ext uri="{BB962C8B-B14F-4D97-AF65-F5344CB8AC3E}">
        <p14:creationId xmlns:p14="http://schemas.microsoft.com/office/powerpoint/2010/main" val="2500129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39" y="0"/>
            <a:ext cx="7400209" cy="546667"/>
          </a:xfrm>
        </p:spPr>
        <p:txBody>
          <a:bodyPr>
            <a:normAutofit/>
          </a:bodyPr>
          <a:lstStyle/>
          <a:p>
            <a:pPr algn="l"/>
            <a:r>
              <a:rPr lang="ru-RU" dirty="0">
                <a:cs typeface="Arial" panose="020B0604020202020204" pitchFamily="34" charset="0"/>
              </a:rPr>
              <a:t>Promising data collection schemes</a:t>
            </a:r>
            <a:endParaRPr lang="ru-RU" dirty="0"/>
          </a:p>
        </p:txBody>
      </p:sp>
      <p:sp>
        <p:nvSpPr>
          <p:cNvPr id="49" name="object 17"/>
          <p:cNvSpPr/>
          <p:nvPr/>
        </p:nvSpPr>
        <p:spPr>
          <a:xfrm>
            <a:off x="6516216" y="1380800"/>
            <a:ext cx="2188387" cy="2866928"/>
          </a:xfrm>
          <a:prstGeom prst="rect">
            <a:avLst/>
          </a:prstGeom>
          <a:blipFill>
            <a:blip r:embed="rId2" cstate="print"/>
            <a:stretch>
              <a:fillRect/>
            </a:stretch>
          </a:blipFill>
        </p:spPr>
        <p:txBody>
          <a:bodyPr wrap="square" lIns="0" tIns="0" rIns="0" bIns="0" rtlCol="0"/>
          <a:lstStyle/>
          <a:p>
            <a:endParaRPr/>
          </a:p>
        </p:txBody>
      </p:sp>
      <p:sp>
        <p:nvSpPr>
          <p:cNvPr id="58" name="object 26"/>
          <p:cNvSpPr txBox="1"/>
          <p:nvPr/>
        </p:nvSpPr>
        <p:spPr>
          <a:xfrm>
            <a:off x="6508555" y="816542"/>
            <a:ext cx="2188387" cy="553998"/>
          </a:xfrm>
          <a:prstGeom prst="rect">
            <a:avLst/>
          </a:prstGeom>
        </p:spPr>
        <p:txBody>
          <a:bodyPr vert="horz" wrap="square" lIns="0" tIns="0" rIns="0" bIns="0" rtlCol="0">
            <a:spAutoFit/>
          </a:bodyPr>
          <a:lstStyle/>
          <a:p>
            <a:pPr algn="ctr">
              <a:lnSpc>
                <a:spcPct val="100000"/>
              </a:lnSpc>
            </a:pPr>
            <a:r>
              <a:rPr lang="en-US" sz="1800" kern="900" dirty="0">
                <a:solidFill>
                  <a:schemeClr val="tx1">
                    <a:lumMod val="65000"/>
                    <a:lumOff val="35000"/>
                  </a:schemeClr>
                </a:solidFill>
                <a:latin typeface="Arial" panose="020B0604020202020204" pitchFamily="34" charset="0"/>
                <a:cs typeface="Arial" panose="020B0604020202020204" pitchFamily="34" charset="0"/>
              </a:rPr>
              <a:t>Data Hub</a:t>
            </a:r>
          </a:p>
          <a:p>
            <a:pPr algn="ctr">
              <a:lnSpc>
                <a:spcPct val="100000"/>
              </a:lnSpc>
            </a:pPr>
            <a:r>
              <a:rPr lang="en-US" kern="900" dirty="0">
                <a:solidFill>
                  <a:schemeClr val="tx1">
                    <a:lumMod val="65000"/>
                    <a:lumOff val="35000"/>
                  </a:schemeClr>
                </a:solidFill>
                <a:latin typeface="Arial" panose="020B0604020202020204" pitchFamily="34" charset="0"/>
                <a:cs typeface="Arial" panose="020B0604020202020204" pitchFamily="34" charset="0"/>
              </a:rPr>
              <a:t>warehouse</a:t>
            </a:r>
            <a:endParaRPr lang="en-US" sz="1800" kern="900" dirty="0">
              <a:solidFill>
                <a:schemeClr val="tx1">
                  <a:lumMod val="65000"/>
                  <a:lumOff val="35000"/>
                </a:schemeClr>
              </a:solidFill>
              <a:latin typeface="Arial" panose="020B0604020202020204" pitchFamily="34" charset="0"/>
              <a:cs typeface="Arial" panose="020B0604020202020204" pitchFamily="34" charset="0"/>
            </a:endParaRPr>
          </a:p>
        </p:txBody>
      </p:sp>
      <p:grpSp>
        <p:nvGrpSpPr>
          <p:cNvPr id="8" name="Группа 7"/>
          <p:cNvGrpSpPr/>
          <p:nvPr/>
        </p:nvGrpSpPr>
        <p:grpSpPr>
          <a:xfrm>
            <a:off x="602849" y="3579862"/>
            <a:ext cx="2730799" cy="1512168"/>
            <a:chOff x="602849" y="3723878"/>
            <a:chExt cx="2730799" cy="1512168"/>
          </a:xfrm>
        </p:grpSpPr>
        <p:sp>
          <p:nvSpPr>
            <p:cNvPr id="24" name="object 8"/>
            <p:cNvSpPr txBox="1"/>
            <p:nvPr/>
          </p:nvSpPr>
          <p:spPr>
            <a:xfrm>
              <a:off x="602849" y="3723878"/>
              <a:ext cx="2179682" cy="707886"/>
            </a:xfrm>
            <a:prstGeom prst="rect">
              <a:avLst/>
            </a:prstGeom>
            <a:ln w="38100">
              <a:solidFill>
                <a:srgbClr val="2874B0"/>
              </a:solidFill>
            </a:ln>
          </p:spPr>
          <p:txBody>
            <a:bodyPr vert="horz" wrap="square" lIns="0" tIns="0" rIns="0" bIns="0" rtlCol="0">
              <a:spAutoFit/>
            </a:bodyPr>
            <a:lstStyle/>
            <a:p>
              <a:pPr marL="6350" algn="ctr"/>
              <a:r>
                <a:rPr lang="en-US" dirty="0">
                  <a:solidFill>
                    <a:schemeClr val="tx2">
                      <a:lumMod val="75000"/>
                    </a:schemeClr>
                  </a:solidFill>
                  <a:latin typeface="Helvetica"/>
                  <a:cs typeface="Helvetica"/>
                </a:rPr>
                <a:t>M</a:t>
              </a:r>
              <a:r>
                <a:rPr lang="ru-RU" dirty="0" err="1">
                  <a:solidFill>
                    <a:schemeClr val="tx2">
                      <a:lumMod val="75000"/>
                    </a:schemeClr>
                  </a:solidFill>
                  <a:latin typeface="Helvetica"/>
                  <a:cs typeface="Helvetica"/>
                </a:rPr>
                <a:t>achine-to-machine</a:t>
              </a:r>
              <a:endParaRPr lang="ru-RU" dirty="0">
                <a:solidFill>
                  <a:schemeClr val="tx2">
                    <a:lumMod val="75000"/>
                  </a:schemeClr>
                </a:solidFill>
                <a:latin typeface="Helvetica"/>
                <a:cs typeface="Helvetica"/>
              </a:endParaRPr>
            </a:p>
            <a:p>
              <a:pPr marL="6350" algn="ctr">
                <a:lnSpc>
                  <a:spcPct val="100000"/>
                </a:lnSpc>
              </a:pPr>
              <a:r>
                <a:rPr lang="en-US" dirty="0">
                  <a:solidFill>
                    <a:schemeClr val="tx2">
                      <a:lumMod val="75000"/>
                    </a:schemeClr>
                  </a:solidFill>
                  <a:latin typeface="Helvetica"/>
                  <a:cs typeface="Helvetica"/>
                </a:rPr>
                <a:t>e</a:t>
              </a:r>
              <a:r>
                <a:rPr lang="ru-RU" dirty="0" err="1">
                  <a:solidFill>
                    <a:schemeClr val="tx2">
                      <a:lumMod val="75000"/>
                    </a:schemeClr>
                  </a:solidFill>
                  <a:latin typeface="Helvetica"/>
                  <a:cs typeface="Helvetica"/>
                </a:rPr>
                <a:t>xchange</a:t>
              </a:r>
              <a:r>
                <a:rPr lang="ru-RU" dirty="0">
                  <a:solidFill>
                    <a:schemeClr val="tx2">
                      <a:lumMod val="75000"/>
                    </a:schemeClr>
                  </a:solidFill>
                  <a:latin typeface="Helvetica"/>
                  <a:cs typeface="Helvetica"/>
                </a:rPr>
                <a:t> </a:t>
              </a:r>
            </a:p>
            <a:p>
              <a:pPr marL="6350" algn="ctr">
                <a:lnSpc>
                  <a:spcPct val="100000"/>
                </a:lnSpc>
              </a:pPr>
              <a:endParaRPr lang="ru-RU" sz="1000" dirty="0">
                <a:solidFill>
                  <a:srgbClr val="255C8C"/>
                </a:solidFill>
                <a:latin typeface="Helvetica"/>
                <a:cs typeface="Helvetica"/>
              </a:endParaRPr>
            </a:p>
          </p:txBody>
        </p:sp>
        <p:grpSp>
          <p:nvGrpSpPr>
            <p:cNvPr id="39" name="Группа 38">
              <a:extLst>
                <a:ext uri="{FF2B5EF4-FFF2-40B4-BE49-F238E27FC236}">
                  <a16:creationId xmlns:a16="http://schemas.microsoft.com/office/drawing/2014/main" id="{E711149D-2776-46B9-AF87-D63FA937CB96}"/>
                </a:ext>
              </a:extLst>
            </p:cNvPr>
            <p:cNvGrpSpPr/>
            <p:nvPr/>
          </p:nvGrpSpPr>
          <p:grpSpPr>
            <a:xfrm>
              <a:off x="1695507" y="4299942"/>
              <a:ext cx="1638141" cy="936104"/>
              <a:chOff x="6644277" y="2083303"/>
              <a:chExt cx="2285998" cy="2878388"/>
            </a:xfrm>
          </p:grpSpPr>
          <p:sp>
            <p:nvSpPr>
              <p:cNvPr id="40" name="object 9">
                <a:extLst>
                  <a:ext uri="{FF2B5EF4-FFF2-40B4-BE49-F238E27FC236}">
                    <a16:creationId xmlns:a16="http://schemas.microsoft.com/office/drawing/2014/main" id="{9AA78CF8-3B0F-4C0F-989D-83F5B919B6A0}"/>
                  </a:ext>
                </a:extLst>
              </p:cNvPr>
              <p:cNvSpPr/>
              <p:nvPr/>
            </p:nvSpPr>
            <p:spPr>
              <a:xfrm>
                <a:off x="6644277" y="2083303"/>
                <a:ext cx="2285998" cy="2878388"/>
              </a:xfrm>
              <a:prstGeom prst="rect">
                <a:avLst/>
              </a:prstGeom>
              <a:blipFill>
                <a:blip r:embed="rId3" cstate="print">
                  <a:biLevel thresh="25000"/>
                </a:blip>
                <a:stretch>
                  <a:fillRect/>
                </a:stretch>
              </a:blipFill>
            </p:spPr>
            <p:txBody>
              <a:bodyPr wrap="square" lIns="0" tIns="0" rIns="0" bIns="0" rtlCol="0"/>
              <a:lstStyle/>
              <a:p>
                <a:endParaRPr dirty="0"/>
              </a:p>
            </p:txBody>
          </p:sp>
          <p:sp>
            <p:nvSpPr>
              <p:cNvPr id="41" name="object 4">
                <a:extLst>
                  <a:ext uri="{FF2B5EF4-FFF2-40B4-BE49-F238E27FC236}">
                    <a16:creationId xmlns:a16="http://schemas.microsoft.com/office/drawing/2014/main" id="{860A6D80-C71A-41F9-A0B0-2213F540F39C}"/>
                  </a:ext>
                </a:extLst>
              </p:cNvPr>
              <p:cNvSpPr txBox="1"/>
              <p:nvPr/>
            </p:nvSpPr>
            <p:spPr>
              <a:xfrm>
                <a:off x="6826684" y="2591338"/>
                <a:ext cx="2016225" cy="1690317"/>
              </a:xfrm>
              <a:prstGeom prst="rect">
                <a:avLst/>
              </a:prstGeom>
            </p:spPr>
            <p:txBody>
              <a:bodyPr vert="horz" wrap="square" lIns="0" tIns="0" rIns="0" bIns="0" rtlCol="0">
                <a:spAutoFit/>
              </a:bodyPr>
              <a:lstStyle/>
              <a:p>
                <a:pPr marL="6350" algn="ctr"/>
                <a:r>
                  <a:rPr lang="ru-RU" sz="1000" spc="140" dirty="0">
                    <a:solidFill>
                      <a:srgbClr val="245C8B"/>
                    </a:solidFill>
                    <a:latin typeface="Arial Narrow"/>
                    <a:cs typeface="Arial Narrow"/>
                  </a:rPr>
                  <a:t>interaction of information systems </a:t>
                </a:r>
              </a:p>
              <a:p>
                <a:pPr marL="6350" algn="ctr"/>
                <a:r>
                  <a:rPr lang="ru-RU" sz="1000" spc="140" dirty="0">
                    <a:solidFill>
                      <a:srgbClr val="245C8B"/>
                    </a:solidFill>
                    <a:latin typeface="Arial Narrow"/>
                    <a:cs typeface="Arial Narrow"/>
                  </a:rPr>
                  <a:t>(data sets)</a:t>
                </a:r>
              </a:p>
            </p:txBody>
          </p:sp>
        </p:grpSp>
      </p:grpSp>
      <p:grpSp>
        <p:nvGrpSpPr>
          <p:cNvPr id="7" name="Группа 6"/>
          <p:cNvGrpSpPr/>
          <p:nvPr/>
        </p:nvGrpSpPr>
        <p:grpSpPr>
          <a:xfrm>
            <a:off x="602849" y="771550"/>
            <a:ext cx="2713426" cy="1180139"/>
            <a:chOff x="602849" y="847320"/>
            <a:chExt cx="2713426" cy="1180139"/>
          </a:xfrm>
        </p:grpSpPr>
        <p:grpSp>
          <p:nvGrpSpPr>
            <p:cNvPr id="6" name="Группа 5"/>
            <p:cNvGrpSpPr/>
            <p:nvPr/>
          </p:nvGrpSpPr>
          <p:grpSpPr>
            <a:xfrm>
              <a:off x="602849" y="847320"/>
              <a:ext cx="2713426" cy="1180139"/>
              <a:chOff x="602849" y="847320"/>
              <a:chExt cx="2713426" cy="1180139"/>
            </a:xfrm>
          </p:grpSpPr>
          <p:sp>
            <p:nvSpPr>
              <p:cNvPr id="30" name="object 9">
                <a:extLst>
                  <a:ext uri="{FF2B5EF4-FFF2-40B4-BE49-F238E27FC236}">
                    <a16:creationId xmlns:a16="http://schemas.microsoft.com/office/drawing/2014/main" id="{33A3D529-CB61-4529-9896-591F4D10D49D}"/>
                  </a:ext>
                </a:extLst>
              </p:cNvPr>
              <p:cNvSpPr/>
              <p:nvPr/>
            </p:nvSpPr>
            <p:spPr>
              <a:xfrm>
                <a:off x="1735976" y="1302228"/>
                <a:ext cx="1580299" cy="725231"/>
              </a:xfrm>
              <a:prstGeom prst="rect">
                <a:avLst/>
              </a:prstGeom>
              <a:blipFill>
                <a:blip r:embed="rId3" cstate="print">
                  <a:biLevel thresh="25000"/>
                </a:blip>
                <a:stretch>
                  <a:fillRect/>
                </a:stretch>
              </a:blipFill>
            </p:spPr>
            <p:txBody>
              <a:bodyPr wrap="square" lIns="0" tIns="0" rIns="0" bIns="0" rtlCol="0"/>
              <a:lstStyle/>
              <a:p>
                <a:endParaRPr/>
              </a:p>
            </p:txBody>
          </p:sp>
          <p:sp>
            <p:nvSpPr>
              <p:cNvPr id="25" name="object 9"/>
              <p:cNvSpPr txBox="1"/>
              <p:nvPr/>
            </p:nvSpPr>
            <p:spPr>
              <a:xfrm>
                <a:off x="602849" y="847320"/>
                <a:ext cx="2185321" cy="569387"/>
              </a:xfrm>
              <a:prstGeom prst="rect">
                <a:avLst/>
              </a:prstGeom>
              <a:ln w="38100">
                <a:solidFill>
                  <a:srgbClr val="2874B0"/>
                </a:solidFill>
              </a:ln>
            </p:spPr>
            <p:txBody>
              <a:bodyPr vert="horz" wrap="square" lIns="0" tIns="0" rIns="0" bIns="0" rtlCol="0">
                <a:spAutoFit/>
              </a:bodyPr>
              <a:lstStyle/>
              <a:p>
                <a:pPr algn="ctr">
                  <a:lnSpc>
                    <a:spcPct val="100000"/>
                  </a:lnSpc>
                </a:pPr>
                <a:r>
                  <a:rPr lang="en-US" sz="2000" spc="90" dirty="0">
                    <a:solidFill>
                      <a:schemeClr val="tx2">
                        <a:lumMod val="75000"/>
                      </a:schemeClr>
                    </a:solidFill>
                    <a:latin typeface="Helvetica" panose="020B0604020202020204" pitchFamily="34" charset="0"/>
                    <a:cs typeface="Helvetica" panose="020B0604020202020204" pitchFamily="34" charset="0"/>
                  </a:rPr>
                  <a:t>Web</a:t>
                </a:r>
                <a:r>
                  <a:rPr sz="2000" spc="-70" dirty="0">
                    <a:solidFill>
                      <a:schemeClr val="tx2">
                        <a:lumMod val="75000"/>
                      </a:schemeClr>
                    </a:solidFill>
                    <a:latin typeface="Helvetica" panose="020B0604020202020204" pitchFamily="34" charset="0"/>
                    <a:cs typeface="Helvetica" panose="020B0604020202020204" pitchFamily="34" charset="0"/>
                  </a:rPr>
                  <a:t>-</a:t>
                </a:r>
                <a:r>
                  <a:rPr lang="ru-RU" sz="2000" spc="100" dirty="0">
                    <a:solidFill>
                      <a:schemeClr val="tx2">
                        <a:lumMod val="75000"/>
                      </a:schemeClr>
                    </a:solidFill>
                    <a:latin typeface="Helvetica" panose="020B0604020202020204" pitchFamily="34" charset="0"/>
                    <a:cs typeface="Helvetica" panose="020B0604020202020204" pitchFamily="34" charset="0"/>
                  </a:rPr>
                  <a:t>collecting</a:t>
                </a:r>
              </a:p>
              <a:p>
                <a:pPr algn="ctr">
                  <a:lnSpc>
                    <a:spcPct val="100000"/>
                  </a:lnSpc>
                </a:pPr>
                <a:r>
                  <a:rPr lang="ru-RU" sz="1100" spc="100" dirty="0">
                    <a:solidFill>
                      <a:schemeClr val="tx2">
                        <a:lumMod val="75000"/>
                      </a:schemeClr>
                    </a:solidFill>
                    <a:latin typeface="Helvetica" panose="020B0604020202020204" pitchFamily="34" charset="0"/>
                    <a:cs typeface="Helvetica" panose="020B0604020202020204" pitchFamily="34" charset="0"/>
                  </a:rPr>
                  <a:t>manual input</a:t>
                </a:r>
              </a:p>
              <a:p>
                <a:pPr algn="ctr">
                  <a:lnSpc>
                    <a:spcPct val="100000"/>
                  </a:lnSpc>
                </a:pPr>
                <a:endParaRPr sz="600" dirty="0">
                  <a:solidFill>
                    <a:schemeClr val="tx2">
                      <a:lumMod val="75000"/>
                    </a:schemeClr>
                  </a:solidFill>
                  <a:latin typeface="Helvetica" panose="020B0604020202020204" pitchFamily="34" charset="0"/>
                  <a:cs typeface="Helvetica" panose="020B0604020202020204" pitchFamily="34" charset="0"/>
                </a:endParaRPr>
              </a:p>
            </p:txBody>
          </p:sp>
        </p:grpSp>
        <p:sp>
          <p:nvSpPr>
            <p:cNvPr id="45" name="object 4">
              <a:extLst>
                <a:ext uri="{FF2B5EF4-FFF2-40B4-BE49-F238E27FC236}">
                  <a16:creationId xmlns:a16="http://schemas.microsoft.com/office/drawing/2014/main" id="{6E05EADA-519F-4C09-BC8C-B45DF915DA11}"/>
                </a:ext>
              </a:extLst>
            </p:cNvPr>
            <p:cNvSpPr txBox="1"/>
            <p:nvPr/>
          </p:nvSpPr>
          <p:spPr>
            <a:xfrm>
              <a:off x="1835696" y="1519529"/>
              <a:ext cx="1375513" cy="461665"/>
            </a:xfrm>
            <a:prstGeom prst="rect">
              <a:avLst/>
            </a:prstGeom>
          </p:spPr>
          <p:txBody>
            <a:bodyPr vert="horz" wrap="square" lIns="0" tIns="0" rIns="0" bIns="0" rtlCol="0">
              <a:spAutoFit/>
            </a:bodyPr>
            <a:lstStyle/>
            <a:p>
              <a:pPr marL="6350" algn="ctr"/>
              <a:r>
                <a:rPr lang="en-US" sz="1000" dirty="0">
                  <a:solidFill>
                    <a:srgbClr val="255C8C"/>
                  </a:solidFill>
                  <a:latin typeface="Helvetica"/>
                  <a:cs typeface="Helvetica"/>
                </a:rPr>
                <a:t>Q</a:t>
              </a:r>
              <a:r>
                <a:rPr lang="ru-RU" sz="1000" dirty="0" err="1">
                  <a:solidFill>
                    <a:srgbClr val="255C8C"/>
                  </a:solidFill>
                  <a:latin typeface="Helvetica"/>
                  <a:cs typeface="Helvetica"/>
                </a:rPr>
                <a:t>uestionnaires</a:t>
              </a:r>
              <a:br>
                <a:rPr lang="en-US" sz="1000" dirty="0">
                  <a:solidFill>
                    <a:srgbClr val="255C8C"/>
                  </a:solidFill>
                  <a:latin typeface="Helvetica"/>
                  <a:cs typeface="Helvetica"/>
                </a:rPr>
              </a:br>
              <a:r>
                <a:rPr lang="en-US" sz="1000" dirty="0">
                  <a:solidFill>
                    <a:srgbClr val="255C8C"/>
                  </a:solidFill>
                  <a:latin typeface="Helvetica"/>
                  <a:cs typeface="Helvetica"/>
                </a:rPr>
                <a:t> </a:t>
              </a:r>
              <a:r>
                <a:rPr lang="ru-RU" sz="1000" dirty="0" err="1">
                  <a:solidFill>
                    <a:srgbClr val="255C8C"/>
                  </a:solidFill>
                  <a:latin typeface="Helvetica"/>
                  <a:cs typeface="Helvetica"/>
                </a:rPr>
                <a:t>forms</a:t>
              </a:r>
              <a:r>
                <a:rPr lang="ru-RU" sz="1000" dirty="0">
                  <a:solidFill>
                    <a:srgbClr val="255C8C"/>
                  </a:solidFill>
                  <a:latin typeface="Helvetica"/>
                  <a:cs typeface="Helvetica"/>
                </a:rPr>
                <a:t> </a:t>
              </a:r>
            </a:p>
            <a:p>
              <a:pPr marL="6350" algn="ctr">
                <a:lnSpc>
                  <a:spcPct val="100000"/>
                </a:lnSpc>
              </a:pPr>
              <a:endParaRPr lang="en-US" sz="1000" dirty="0">
                <a:latin typeface="Arial Narrow"/>
                <a:cs typeface="Arial Narrow"/>
              </a:endParaRPr>
            </a:p>
          </p:txBody>
        </p:sp>
      </p:grpSp>
      <p:grpSp>
        <p:nvGrpSpPr>
          <p:cNvPr id="5" name="Группа 4"/>
          <p:cNvGrpSpPr/>
          <p:nvPr/>
        </p:nvGrpSpPr>
        <p:grpSpPr>
          <a:xfrm>
            <a:off x="585942" y="2067694"/>
            <a:ext cx="2730333" cy="1385911"/>
            <a:chOff x="585942" y="2260233"/>
            <a:chExt cx="2730333" cy="1385911"/>
          </a:xfrm>
        </p:grpSpPr>
        <p:grpSp>
          <p:nvGrpSpPr>
            <p:cNvPr id="59" name="Группа 58">
              <a:extLst>
                <a:ext uri="{FF2B5EF4-FFF2-40B4-BE49-F238E27FC236}">
                  <a16:creationId xmlns:a16="http://schemas.microsoft.com/office/drawing/2014/main" id="{5AE30497-51BD-4D78-A125-4EE94F1E2000}"/>
                </a:ext>
              </a:extLst>
            </p:cNvPr>
            <p:cNvGrpSpPr/>
            <p:nvPr/>
          </p:nvGrpSpPr>
          <p:grpSpPr>
            <a:xfrm>
              <a:off x="1692690" y="2863319"/>
              <a:ext cx="1623585" cy="782825"/>
              <a:chOff x="6550428" y="1707657"/>
              <a:chExt cx="2379848" cy="2149651"/>
            </a:xfrm>
          </p:grpSpPr>
          <p:sp>
            <p:nvSpPr>
              <p:cNvPr id="60" name="object 9">
                <a:extLst>
                  <a:ext uri="{FF2B5EF4-FFF2-40B4-BE49-F238E27FC236}">
                    <a16:creationId xmlns:a16="http://schemas.microsoft.com/office/drawing/2014/main" id="{C833902F-6BBA-417C-B7AB-9CD5E2331475}"/>
                  </a:ext>
                </a:extLst>
              </p:cNvPr>
              <p:cNvSpPr/>
              <p:nvPr/>
            </p:nvSpPr>
            <p:spPr>
              <a:xfrm>
                <a:off x="6550428" y="1707657"/>
                <a:ext cx="2379848" cy="2149651"/>
              </a:xfrm>
              <a:prstGeom prst="rect">
                <a:avLst/>
              </a:prstGeom>
              <a:blipFill>
                <a:blip r:embed="rId3" cstate="print">
                  <a:biLevel thresh="25000"/>
                </a:blip>
                <a:stretch>
                  <a:fillRect/>
                </a:stretch>
              </a:blipFill>
            </p:spPr>
            <p:txBody>
              <a:bodyPr wrap="square" lIns="0" tIns="0" rIns="0" bIns="0" rtlCol="0"/>
              <a:lstStyle/>
              <a:p>
                <a:endParaRPr/>
              </a:p>
            </p:txBody>
          </p:sp>
          <p:sp>
            <p:nvSpPr>
              <p:cNvPr id="61" name="object 4">
                <a:extLst>
                  <a:ext uri="{FF2B5EF4-FFF2-40B4-BE49-F238E27FC236}">
                    <a16:creationId xmlns:a16="http://schemas.microsoft.com/office/drawing/2014/main" id="{270590A6-CCEE-43DD-9386-72C8DA6D787F}"/>
                  </a:ext>
                </a:extLst>
              </p:cNvPr>
              <p:cNvSpPr txBox="1"/>
              <p:nvPr/>
            </p:nvSpPr>
            <p:spPr>
              <a:xfrm>
                <a:off x="6732237" y="2381571"/>
                <a:ext cx="2016225" cy="845161"/>
              </a:xfrm>
              <a:prstGeom prst="rect">
                <a:avLst/>
              </a:prstGeom>
            </p:spPr>
            <p:txBody>
              <a:bodyPr vert="horz" wrap="square" lIns="0" tIns="0" rIns="0" bIns="0" rtlCol="0">
                <a:spAutoFit/>
              </a:bodyPr>
              <a:lstStyle/>
              <a:p>
                <a:pPr marL="6350" algn="ctr"/>
                <a:r>
                  <a:rPr lang="ru-RU" sz="1000" spc="140" dirty="0">
                    <a:solidFill>
                      <a:srgbClr val="245C8B"/>
                    </a:solidFill>
                    <a:latin typeface="Arial Narrow"/>
                    <a:cs typeface="Arial Narrow"/>
                  </a:rPr>
                  <a:t>data sets</a:t>
                </a:r>
                <a:r>
                  <a:rPr lang="ru-RU" sz="1000" spc="165" dirty="0">
                    <a:solidFill>
                      <a:srgbClr val="245C8B"/>
                    </a:solidFill>
                    <a:latin typeface="Arial Narrow"/>
                    <a:cs typeface="Arial Narrow"/>
                  </a:rPr>
                  <a:t> </a:t>
                </a:r>
              </a:p>
              <a:p>
                <a:pPr marL="6350" algn="ctr"/>
                <a:r>
                  <a:rPr lang="ru-RU" sz="1000" spc="165" dirty="0">
                    <a:solidFill>
                      <a:srgbClr val="245C8B"/>
                    </a:solidFill>
                    <a:latin typeface="Arial Narrow"/>
                    <a:cs typeface="Arial Narrow"/>
                  </a:rPr>
                  <a:t>(</a:t>
                </a:r>
                <a:r>
                  <a:rPr lang="en-US" sz="1000" spc="165" dirty="0">
                    <a:solidFill>
                      <a:srgbClr val="245C8B"/>
                    </a:solidFill>
                    <a:latin typeface="Arial Narrow"/>
                    <a:cs typeface="Arial Narrow"/>
                  </a:rPr>
                  <a:t>SDMX, CSV, JSON</a:t>
                </a:r>
                <a:r>
                  <a:rPr lang="ru-RU" sz="1000" spc="165" dirty="0">
                    <a:solidFill>
                      <a:srgbClr val="245C8B"/>
                    </a:solidFill>
                    <a:latin typeface="Arial Narrow"/>
                    <a:cs typeface="Arial Narrow"/>
                  </a:rPr>
                  <a:t>)</a:t>
                </a:r>
              </a:p>
            </p:txBody>
          </p:sp>
        </p:grpSp>
        <p:sp>
          <p:nvSpPr>
            <p:cNvPr id="62" name="object 8">
              <a:extLst>
                <a:ext uri="{FF2B5EF4-FFF2-40B4-BE49-F238E27FC236}">
                  <a16:creationId xmlns:a16="http://schemas.microsoft.com/office/drawing/2014/main" id="{4D5B49B4-AE0B-4245-A696-1A9412F029FB}"/>
                </a:ext>
              </a:extLst>
            </p:cNvPr>
            <p:cNvSpPr txBox="1"/>
            <p:nvPr/>
          </p:nvSpPr>
          <p:spPr>
            <a:xfrm>
              <a:off x="585942" y="2260233"/>
              <a:ext cx="2179682" cy="707886"/>
            </a:xfrm>
            <a:prstGeom prst="rect">
              <a:avLst/>
            </a:prstGeom>
            <a:ln w="38100">
              <a:solidFill>
                <a:srgbClr val="2874B0"/>
              </a:solidFill>
            </a:ln>
          </p:spPr>
          <p:txBody>
            <a:bodyPr vert="horz" wrap="square" lIns="0" tIns="0" rIns="0" bIns="0" rtlCol="0">
              <a:spAutoFit/>
            </a:bodyPr>
            <a:lstStyle/>
            <a:p>
              <a:pPr marL="6350" algn="ctr">
                <a:lnSpc>
                  <a:spcPct val="100000"/>
                </a:lnSpc>
              </a:pPr>
              <a:r>
                <a:rPr lang="ru-RU" dirty="0">
                  <a:solidFill>
                    <a:schemeClr val="tx2">
                      <a:lumMod val="75000"/>
                    </a:schemeClr>
                  </a:solidFill>
                  <a:latin typeface="Helvetica"/>
                  <a:cs typeface="Helvetica"/>
                </a:rPr>
                <a:t>Collection from open sources</a:t>
              </a:r>
            </a:p>
            <a:p>
              <a:pPr marL="6350" algn="ctr">
                <a:lnSpc>
                  <a:spcPct val="100000"/>
                </a:lnSpc>
              </a:pPr>
              <a:endParaRPr lang="ru-RU" sz="1000" dirty="0">
                <a:solidFill>
                  <a:srgbClr val="255C8C"/>
                </a:solidFill>
                <a:latin typeface="Helvetica"/>
                <a:cs typeface="Helvetica"/>
              </a:endParaRPr>
            </a:p>
          </p:txBody>
        </p:sp>
      </p:grpSp>
      <p:grpSp>
        <p:nvGrpSpPr>
          <p:cNvPr id="26" name="Группа 25">
            <a:extLst>
              <a:ext uri="{FF2B5EF4-FFF2-40B4-BE49-F238E27FC236}">
                <a16:creationId xmlns:a16="http://schemas.microsoft.com/office/drawing/2014/main" id="{B0E03E1C-99D5-4620-A833-B93AAE8A5FBA}"/>
              </a:ext>
            </a:extLst>
          </p:cNvPr>
          <p:cNvGrpSpPr/>
          <p:nvPr/>
        </p:nvGrpSpPr>
        <p:grpSpPr>
          <a:xfrm>
            <a:off x="4369898" y="1093541"/>
            <a:ext cx="1009622" cy="674079"/>
            <a:chOff x="2632655" y="2420143"/>
            <a:chExt cx="907124" cy="615246"/>
          </a:xfrm>
        </p:grpSpPr>
        <p:sp>
          <p:nvSpPr>
            <p:cNvPr id="28" name="object 16">
              <a:extLst>
                <a:ext uri="{FF2B5EF4-FFF2-40B4-BE49-F238E27FC236}">
                  <a16:creationId xmlns:a16="http://schemas.microsoft.com/office/drawing/2014/main" id="{1C94A512-9F50-4F6B-8C92-524AD5C4C4D8}"/>
                </a:ext>
              </a:extLst>
            </p:cNvPr>
            <p:cNvSpPr/>
            <p:nvPr/>
          </p:nvSpPr>
          <p:spPr>
            <a:xfrm>
              <a:off x="2699793" y="2420143"/>
              <a:ext cx="579839" cy="615246"/>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29" name="object 19">
              <a:extLst>
                <a:ext uri="{FF2B5EF4-FFF2-40B4-BE49-F238E27FC236}">
                  <a16:creationId xmlns:a16="http://schemas.microsoft.com/office/drawing/2014/main" id="{5CB9ACD7-0CF0-4C1F-A508-3899BCED8248}"/>
                </a:ext>
              </a:extLst>
            </p:cNvPr>
            <p:cNvSpPr txBox="1"/>
            <p:nvPr/>
          </p:nvSpPr>
          <p:spPr>
            <a:xfrm>
              <a:off x="2632655" y="2541460"/>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Web </a:t>
              </a: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interface</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 name="Группа 2"/>
          <p:cNvGrpSpPr/>
          <p:nvPr/>
        </p:nvGrpSpPr>
        <p:grpSpPr>
          <a:xfrm>
            <a:off x="3851920" y="2355726"/>
            <a:ext cx="2199435" cy="1043632"/>
            <a:chOff x="3765083" y="3185836"/>
            <a:chExt cx="2199435" cy="1043632"/>
          </a:xfrm>
        </p:grpSpPr>
        <p:sp>
          <p:nvSpPr>
            <p:cNvPr id="69" name="object 26">
              <a:extLst>
                <a:ext uri="{FF2B5EF4-FFF2-40B4-BE49-F238E27FC236}">
                  <a16:creationId xmlns:a16="http://schemas.microsoft.com/office/drawing/2014/main" id="{AFF28C5C-BD9E-445F-AD05-2C041038F9B4}"/>
                </a:ext>
              </a:extLst>
            </p:cNvPr>
            <p:cNvSpPr txBox="1"/>
            <p:nvPr/>
          </p:nvSpPr>
          <p:spPr>
            <a:xfrm>
              <a:off x="3765083" y="4049932"/>
              <a:ext cx="2188387" cy="179536"/>
            </a:xfrm>
            <a:prstGeom prst="rect">
              <a:avLst/>
            </a:prstGeom>
          </p:spPr>
          <p:txBody>
            <a:bodyPr vert="horz" wrap="square" lIns="0" tIns="0" rIns="0" bIns="0" rtlCol="0">
              <a:spAutoFit/>
            </a:bodyPr>
            <a:lstStyle/>
            <a:p>
              <a:pPr marL="12700" algn="ctr">
                <a:lnSpc>
                  <a:spcPts val="1400"/>
                </a:lnSpc>
              </a:pPr>
              <a:r>
                <a:rPr lang="ru-RU" sz="1400" spc="35" dirty="0">
                  <a:solidFill>
                    <a:schemeClr val="tx1">
                      <a:lumMod val="65000"/>
                      <a:lumOff val="35000"/>
                    </a:schemeClr>
                  </a:solidFill>
                  <a:latin typeface="Calibri"/>
                  <a:cs typeface="Calibri"/>
                </a:rPr>
                <a:t>SDGs (</a:t>
              </a:r>
              <a:r>
                <a:rPr lang="ru-RU" sz="1200" spc="35" dirty="0">
                  <a:solidFill>
                    <a:schemeClr val="tx1">
                      <a:lumMod val="65000"/>
                      <a:lumOff val="35000"/>
                    </a:schemeClr>
                  </a:solidFill>
                  <a:latin typeface="Calibri"/>
                  <a:cs typeface="Calibri"/>
                </a:rPr>
                <a:t>Rosstat, </a:t>
              </a:r>
              <a:r>
                <a:rPr lang="ru-RU" sz="1200" spc="35" dirty="0" err="1">
                  <a:solidFill>
                    <a:schemeClr val="tx1">
                      <a:lumMod val="65000"/>
                      <a:lumOff val="35000"/>
                    </a:schemeClr>
                  </a:solidFill>
                  <a:latin typeface="Calibri"/>
                  <a:cs typeface="Calibri"/>
                </a:rPr>
                <a:t>Belstat</a:t>
              </a:r>
              <a:r>
                <a:rPr lang="ru-RU" sz="1400" spc="35" dirty="0">
                  <a:solidFill>
                    <a:schemeClr val="tx1">
                      <a:lumMod val="65000"/>
                      <a:lumOff val="35000"/>
                    </a:schemeClr>
                  </a:solidFill>
                  <a:latin typeface="Calibri"/>
                  <a:cs typeface="Calibri"/>
                </a:rPr>
                <a:t>)</a:t>
              </a:r>
            </a:p>
          </p:txBody>
        </p:sp>
        <p:sp>
          <p:nvSpPr>
            <p:cNvPr id="70" name="object 26">
              <a:extLst>
                <a:ext uri="{FF2B5EF4-FFF2-40B4-BE49-F238E27FC236}">
                  <a16:creationId xmlns:a16="http://schemas.microsoft.com/office/drawing/2014/main" id="{150A5361-EA05-4085-BCC4-6A50C77BB2EE}"/>
                </a:ext>
              </a:extLst>
            </p:cNvPr>
            <p:cNvSpPr txBox="1"/>
            <p:nvPr/>
          </p:nvSpPr>
          <p:spPr>
            <a:xfrm>
              <a:off x="3776131" y="3832804"/>
              <a:ext cx="2188387" cy="179536"/>
            </a:xfrm>
            <a:prstGeom prst="rect">
              <a:avLst/>
            </a:prstGeom>
          </p:spPr>
          <p:txBody>
            <a:bodyPr vert="horz" wrap="square" lIns="0" tIns="0" rIns="0" bIns="0" rtlCol="0">
              <a:spAutoFit/>
            </a:bodyPr>
            <a:lstStyle/>
            <a:p>
              <a:pPr marL="12700" algn="ctr">
                <a:lnSpc>
                  <a:spcPts val="1400"/>
                </a:lnSpc>
              </a:pPr>
              <a:r>
                <a:rPr lang="ru-RU" sz="1200" spc="35" dirty="0">
                  <a:solidFill>
                    <a:schemeClr val="tx1">
                      <a:lumMod val="65000"/>
                      <a:lumOff val="35000"/>
                    </a:schemeClr>
                  </a:solidFill>
                  <a:latin typeface="Calibri"/>
                  <a:cs typeface="Calibri"/>
                </a:rPr>
                <a:t>international organizations</a:t>
              </a:r>
              <a:endParaRPr lang="ru-RU" sz="1100" spc="35" dirty="0">
                <a:solidFill>
                  <a:schemeClr val="tx1">
                    <a:lumMod val="65000"/>
                    <a:lumOff val="35000"/>
                  </a:schemeClr>
                </a:solidFill>
                <a:latin typeface="Calibri"/>
                <a:cs typeface="Calibri"/>
              </a:endParaRPr>
            </a:p>
          </p:txBody>
        </p:sp>
        <p:grpSp>
          <p:nvGrpSpPr>
            <p:cNvPr id="31" name="Группа 30">
              <a:extLst>
                <a:ext uri="{FF2B5EF4-FFF2-40B4-BE49-F238E27FC236}">
                  <a16:creationId xmlns:a16="http://schemas.microsoft.com/office/drawing/2014/main" id="{B0E03E1C-99D5-4620-A833-B93AAE8A5FBA}"/>
                </a:ext>
              </a:extLst>
            </p:cNvPr>
            <p:cNvGrpSpPr/>
            <p:nvPr/>
          </p:nvGrpSpPr>
          <p:grpSpPr>
            <a:xfrm>
              <a:off x="4354466" y="3185836"/>
              <a:ext cx="1009622" cy="646968"/>
              <a:chOff x="2701653" y="2529515"/>
              <a:chExt cx="907124" cy="590501"/>
            </a:xfrm>
          </p:grpSpPr>
          <p:sp>
            <p:nvSpPr>
              <p:cNvPr id="32" name="object 16">
                <a:extLst>
                  <a:ext uri="{FF2B5EF4-FFF2-40B4-BE49-F238E27FC236}">
                    <a16:creationId xmlns:a16="http://schemas.microsoft.com/office/drawing/2014/main" id="{1C94A512-9F50-4F6B-8C92-524AD5C4C4D8}"/>
                  </a:ext>
                </a:extLst>
              </p:cNvPr>
              <p:cNvSpPr/>
              <p:nvPr/>
            </p:nvSpPr>
            <p:spPr>
              <a:xfrm>
                <a:off x="2768791" y="2529515"/>
                <a:ext cx="644536" cy="590501"/>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3" name="object 19">
                <a:extLst>
                  <a:ext uri="{FF2B5EF4-FFF2-40B4-BE49-F238E27FC236}">
                    <a16:creationId xmlns:a16="http://schemas.microsoft.com/office/drawing/2014/main" id="{5CB9ACD7-0CF0-4C1F-A508-3899BCED8248}"/>
                  </a:ext>
                </a:extLst>
              </p:cNvPr>
              <p:cNvSpPr txBox="1"/>
              <p:nvPr/>
            </p:nvSpPr>
            <p:spPr>
              <a:xfrm>
                <a:off x="2701653" y="2615951"/>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API</a:t>
                </a:r>
              </a:p>
              <a:p>
                <a:pPr algn="ctr">
                  <a:lnSpc>
                    <a:spcPct val="100000"/>
                  </a:lnSpc>
                </a:pP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(connector)</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grpSp>
        <p:nvGrpSpPr>
          <p:cNvPr id="4" name="Группа 3"/>
          <p:cNvGrpSpPr/>
          <p:nvPr/>
        </p:nvGrpSpPr>
        <p:grpSpPr>
          <a:xfrm>
            <a:off x="4139952" y="3867894"/>
            <a:ext cx="1351964" cy="519161"/>
            <a:chOff x="3983157" y="3915930"/>
            <a:chExt cx="1351964" cy="519161"/>
          </a:xfrm>
        </p:grpSpPr>
        <p:sp>
          <p:nvSpPr>
            <p:cNvPr id="36" name="object 16">
              <a:extLst>
                <a:ext uri="{FF2B5EF4-FFF2-40B4-BE49-F238E27FC236}">
                  <a16:creationId xmlns:a16="http://schemas.microsoft.com/office/drawing/2014/main" id="{1C94A512-9F50-4F6B-8C92-524AD5C4C4D8}"/>
                </a:ext>
              </a:extLst>
            </p:cNvPr>
            <p:cNvSpPr/>
            <p:nvPr/>
          </p:nvSpPr>
          <p:spPr>
            <a:xfrm>
              <a:off x="4776602" y="3916348"/>
              <a:ext cx="558519" cy="518743"/>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8" name="object 16">
              <a:extLst>
                <a:ext uri="{FF2B5EF4-FFF2-40B4-BE49-F238E27FC236}">
                  <a16:creationId xmlns:a16="http://schemas.microsoft.com/office/drawing/2014/main" id="{1C94A512-9F50-4F6B-8C92-524AD5C4C4D8}"/>
                </a:ext>
              </a:extLst>
            </p:cNvPr>
            <p:cNvSpPr/>
            <p:nvPr/>
          </p:nvSpPr>
          <p:spPr>
            <a:xfrm rot="10800000">
              <a:off x="3983157" y="3915930"/>
              <a:ext cx="558519" cy="518743"/>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7" name="object 19">
              <a:extLst>
                <a:ext uri="{FF2B5EF4-FFF2-40B4-BE49-F238E27FC236}">
                  <a16:creationId xmlns:a16="http://schemas.microsoft.com/office/drawing/2014/main" id="{5CB9ACD7-0CF0-4C1F-A508-3899BCED8248}"/>
                </a:ext>
              </a:extLst>
            </p:cNvPr>
            <p:cNvSpPr txBox="1"/>
            <p:nvPr/>
          </p:nvSpPr>
          <p:spPr>
            <a:xfrm>
              <a:off x="4194263" y="3963699"/>
              <a:ext cx="1009622" cy="42404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API</a:t>
              </a:r>
            </a:p>
            <a:p>
              <a:pPr algn="ctr">
                <a:lnSpc>
                  <a:spcPct val="100000"/>
                </a:lnSpc>
              </a:pP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(connector)</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59443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7200800" cy="546667"/>
          </a:xfrm>
        </p:spPr>
        <p:txBody>
          <a:bodyPr/>
          <a:lstStyle/>
          <a:p>
            <a:pPr algn="l"/>
            <a:r>
              <a:rPr lang="en-US" dirty="0"/>
              <a:t>Q</a:t>
            </a:r>
            <a:r>
              <a:rPr lang="ru-RU" dirty="0" err="1"/>
              <a:t>uestionnaire</a:t>
            </a:r>
            <a:r>
              <a:rPr lang="ru-RU" dirty="0"/>
              <a:t> forms or </a:t>
            </a:r>
            <a:r>
              <a:rPr lang="ru-RU" dirty="0" err="1"/>
              <a:t>data</a:t>
            </a:r>
            <a:r>
              <a:rPr lang="ru-RU" dirty="0"/>
              <a:t> </a:t>
            </a:r>
            <a:r>
              <a:rPr lang="ru-RU" dirty="0" err="1"/>
              <a:t>sets</a:t>
            </a:r>
            <a:r>
              <a:rPr lang="en-US" dirty="0"/>
              <a:t> collection</a:t>
            </a:r>
            <a:r>
              <a:rPr lang="ru-RU" dirty="0"/>
              <a:t>?</a:t>
            </a:r>
          </a:p>
        </p:txBody>
      </p:sp>
      <p:grpSp>
        <p:nvGrpSpPr>
          <p:cNvPr id="6" name="Группа 5"/>
          <p:cNvGrpSpPr/>
          <p:nvPr/>
        </p:nvGrpSpPr>
        <p:grpSpPr>
          <a:xfrm>
            <a:off x="107504" y="807573"/>
            <a:ext cx="2736304" cy="3852409"/>
            <a:chOff x="323529" y="807573"/>
            <a:chExt cx="2736304" cy="3852409"/>
          </a:xfrm>
        </p:grpSpPr>
        <p:sp>
          <p:nvSpPr>
            <p:cNvPr id="28" name="object 3"/>
            <p:cNvSpPr/>
            <p:nvPr/>
          </p:nvSpPr>
          <p:spPr>
            <a:xfrm>
              <a:off x="323529" y="807573"/>
              <a:ext cx="2736304" cy="3852409"/>
            </a:xfrm>
            <a:prstGeom prst="rect">
              <a:avLst/>
            </a:prstGeom>
            <a:blipFill>
              <a:blip r:embed="rId3" cstate="print"/>
              <a:stretch>
                <a:fillRect/>
              </a:stretch>
            </a:blipFill>
          </p:spPr>
          <p:txBody>
            <a:bodyPr wrap="square" lIns="0" tIns="0" rIns="0" bIns="0" rtlCol="0"/>
            <a:lstStyle/>
            <a:p>
              <a:endParaRPr/>
            </a:p>
          </p:txBody>
        </p:sp>
        <p:sp>
          <p:nvSpPr>
            <p:cNvPr id="29" name="object 4"/>
            <p:cNvSpPr txBox="1"/>
            <p:nvPr/>
          </p:nvSpPr>
          <p:spPr>
            <a:xfrm>
              <a:off x="395537" y="881830"/>
              <a:ext cx="2550792" cy="307777"/>
            </a:xfrm>
            <a:prstGeom prst="rect">
              <a:avLst/>
            </a:prstGeom>
          </p:spPr>
          <p:txBody>
            <a:bodyPr vert="horz" wrap="square" lIns="0" tIns="0" rIns="0" bIns="0" rtlCol="0">
              <a:spAutoFit/>
            </a:bodyPr>
            <a:lstStyle/>
            <a:p>
              <a:pPr marL="12700" algn="ctr">
                <a:lnSpc>
                  <a:spcPct val="100000"/>
                </a:lnSpc>
              </a:pPr>
              <a:r>
                <a:rPr lang="en-US" sz="2000" dirty="0">
                  <a:solidFill>
                    <a:srgbClr val="F4F5F7"/>
                  </a:solidFill>
                  <a:latin typeface="Calibri"/>
                  <a:cs typeface="Calibri"/>
                </a:rPr>
                <a:t>Excel-</a:t>
              </a:r>
              <a:r>
                <a:rPr lang="ru-RU" sz="2000" dirty="0">
                  <a:solidFill>
                    <a:srgbClr val="F4F5F7"/>
                  </a:solidFill>
                  <a:latin typeface="Calibri"/>
                  <a:cs typeface="Calibri"/>
                </a:rPr>
                <a:t>form templates</a:t>
              </a:r>
              <a:endParaRPr sz="2000" dirty="0">
                <a:latin typeface="Calibri"/>
                <a:cs typeface="Calibri"/>
              </a:endParaRPr>
            </a:p>
          </p:txBody>
        </p:sp>
        <p:sp>
          <p:nvSpPr>
            <p:cNvPr id="30" name="object 5"/>
            <p:cNvSpPr/>
            <p:nvPr/>
          </p:nvSpPr>
          <p:spPr>
            <a:xfrm>
              <a:off x="589055" y="1247250"/>
              <a:ext cx="2170470" cy="3266173"/>
            </a:xfrm>
            <a:prstGeom prst="rect">
              <a:avLst/>
            </a:prstGeom>
            <a:blipFill>
              <a:blip r:embed="rId4" cstate="print"/>
              <a:stretch>
                <a:fillRect/>
              </a:stretch>
            </a:blipFill>
          </p:spPr>
          <p:txBody>
            <a:bodyPr wrap="square" lIns="0" tIns="0" rIns="0" bIns="0" rtlCol="0"/>
            <a:lstStyle/>
            <a:p>
              <a:endParaRPr/>
            </a:p>
          </p:txBody>
        </p:sp>
      </p:grpSp>
      <p:grpSp>
        <p:nvGrpSpPr>
          <p:cNvPr id="5" name="Группа 4"/>
          <p:cNvGrpSpPr/>
          <p:nvPr/>
        </p:nvGrpSpPr>
        <p:grpSpPr>
          <a:xfrm>
            <a:off x="5976845" y="807573"/>
            <a:ext cx="2736304" cy="3852409"/>
            <a:chOff x="4860032" y="807573"/>
            <a:chExt cx="2736304" cy="3852409"/>
          </a:xfrm>
        </p:grpSpPr>
        <p:sp>
          <p:nvSpPr>
            <p:cNvPr id="31" name="object 6"/>
            <p:cNvSpPr/>
            <p:nvPr/>
          </p:nvSpPr>
          <p:spPr>
            <a:xfrm>
              <a:off x="4860032" y="807573"/>
              <a:ext cx="2736304" cy="3852409"/>
            </a:xfrm>
            <a:prstGeom prst="rect">
              <a:avLst/>
            </a:prstGeom>
            <a:solidFill>
              <a:schemeClr val="accent3">
                <a:lumMod val="75000"/>
              </a:schemeClr>
            </a:solidFill>
          </p:spPr>
          <p:txBody>
            <a:bodyPr wrap="square" lIns="0" tIns="0" rIns="0" bIns="0" rtlCol="0"/>
            <a:lstStyle/>
            <a:p>
              <a:endParaRPr/>
            </a:p>
          </p:txBody>
        </p:sp>
        <p:sp>
          <p:nvSpPr>
            <p:cNvPr id="32" name="object 7"/>
            <p:cNvSpPr txBox="1"/>
            <p:nvPr/>
          </p:nvSpPr>
          <p:spPr>
            <a:xfrm>
              <a:off x="5097167" y="881830"/>
              <a:ext cx="2233280" cy="307777"/>
            </a:xfrm>
            <a:prstGeom prst="rect">
              <a:avLst/>
            </a:prstGeom>
          </p:spPr>
          <p:txBody>
            <a:bodyPr vert="horz" wrap="square" lIns="0" tIns="0" rIns="0" bIns="0" rtlCol="0">
              <a:spAutoFit/>
            </a:bodyPr>
            <a:lstStyle/>
            <a:p>
              <a:pPr marL="12700" algn="ctr">
                <a:lnSpc>
                  <a:spcPct val="100000"/>
                </a:lnSpc>
              </a:pPr>
              <a:r>
                <a:rPr lang="ru-RU" sz="2000" spc="15" dirty="0">
                  <a:ln w="6350">
                    <a:solidFill>
                      <a:srgbClr val="C00000"/>
                    </a:solidFill>
                  </a:ln>
                  <a:solidFill>
                    <a:srgbClr val="F4F5F7"/>
                  </a:solidFill>
                  <a:latin typeface="Calibri"/>
                  <a:cs typeface="Calibri"/>
                </a:rPr>
                <a:t>Machine-to-machine</a:t>
              </a:r>
              <a:endParaRPr sz="2000" dirty="0">
                <a:ln w="6350">
                  <a:solidFill>
                    <a:srgbClr val="C00000"/>
                  </a:solidFill>
                </a:ln>
                <a:latin typeface="Calibri"/>
                <a:cs typeface="Calibri"/>
              </a:endParaRPr>
            </a:p>
          </p:txBody>
        </p:sp>
        <p:sp>
          <p:nvSpPr>
            <p:cNvPr id="33" name="object 8"/>
            <p:cNvSpPr/>
            <p:nvPr/>
          </p:nvSpPr>
          <p:spPr>
            <a:xfrm>
              <a:off x="5097166" y="1247250"/>
              <a:ext cx="2233281" cy="3266173"/>
            </a:xfrm>
            <a:prstGeom prst="rect">
              <a:avLst/>
            </a:prstGeom>
            <a:blipFill>
              <a:blip r:embed="rId5" cstate="print"/>
              <a:stretch>
                <a:fillRect/>
              </a:stretch>
            </a:blipFill>
          </p:spPr>
          <p:txBody>
            <a:bodyPr wrap="square" lIns="0" tIns="0" rIns="0" bIns="0" rtlCol="0"/>
            <a:lstStyle/>
            <a:p>
              <a:endParaRPr/>
            </a:p>
          </p:txBody>
        </p:sp>
      </p:grpSp>
      <p:grpSp>
        <p:nvGrpSpPr>
          <p:cNvPr id="3" name="Группа 2"/>
          <p:cNvGrpSpPr/>
          <p:nvPr/>
        </p:nvGrpSpPr>
        <p:grpSpPr>
          <a:xfrm>
            <a:off x="6696925" y="1851670"/>
            <a:ext cx="2483587" cy="2433990"/>
            <a:chOff x="5724128" y="1995686"/>
            <a:chExt cx="2771619" cy="2433989"/>
          </a:xfrm>
        </p:grpSpPr>
        <p:sp>
          <p:nvSpPr>
            <p:cNvPr id="37" name="object 12"/>
            <p:cNvSpPr/>
            <p:nvPr/>
          </p:nvSpPr>
          <p:spPr>
            <a:xfrm>
              <a:off x="5868144" y="1995686"/>
              <a:ext cx="2627603" cy="2386819"/>
            </a:xfrm>
            <a:prstGeom prst="rect">
              <a:avLst/>
            </a:prstGeom>
            <a:blipFill>
              <a:blip r:embed="rId6" cstate="print"/>
              <a:stretch>
                <a:fillRect/>
              </a:stretch>
            </a:blipFill>
          </p:spPr>
          <p:txBody>
            <a:bodyPr wrap="square" lIns="0" tIns="0" rIns="0" bIns="0" rtlCol="0"/>
            <a:lstStyle/>
            <a:p>
              <a:endParaRPr/>
            </a:p>
          </p:txBody>
        </p:sp>
        <p:sp>
          <p:nvSpPr>
            <p:cNvPr id="39" name="object 14"/>
            <p:cNvSpPr txBox="1"/>
            <p:nvPr/>
          </p:nvSpPr>
          <p:spPr>
            <a:xfrm>
              <a:off x="5724128" y="2123161"/>
              <a:ext cx="2664296" cy="2306514"/>
            </a:xfrm>
            <a:prstGeom prst="rect">
              <a:avLst/>
            </a:prstGeom>
            <a:solidFill>
              <a:srgbClr val="FFFFFF"/>
            </a:solidFill>
            <a:ln w="9525">
              <a:solidFill>
                <a:srgbClr val="2874B0"/>
              </a:solidFill>
            </a:ln>
          </p:spPr>
          <p:txBody>
            <a:bodyPr vert="horz" wrap="square" lIns="0" tIns="0" rIns="0" bIns="0" rtlCol="0">
              <a:noAutofit/>
            </a:bodyPr>
            <a:lstStyle/>
            <a:p>
              <a:pPr marL="118800">
                <a:lnSpc>
                  <a:spcPts val="1600"/>
                </a:lnSpc>
                <a:spcBef>
                  <a:spcPts val="600"/>
                </a:spcBef>
              </a:pPr>
              <a:r>
                <a:rPr lang="ru-RU" sz="1400" spc="30" dirty="0">
                  <a:solidFill>
                    <a:srgbClr val="245C8B"/>
                  </a:solidFill>
                  <a:latin typeface="Calibri"/>
                  <a:cs typeface="Calibri"/>
                </a:rPr>
                <a:t>Digital interaction</a:t>
              </a:r>
              <a:endParaRPr sz="1400" dirty="0">
                <a:latin typeface="Calibri"/>
                <a:cs typeface="Calibri"/>
              </a:endParaRPr>
            </a:p>
            <a:p>
              <a:pPr marL="288000" marR="622935" indent="-180000">
                <a:lnSpc>
                  <a:spcPts val="1600"/>
                </a:lnSpc>
                <a:spcBef>
                  <a:spcPts val="600"/>
                </a:spcBef>
                <a:buFont typeface="Arial"/>
                <a:buChar char="•"/>
                <a:tabLst>
                  <a:tab pos="375920" algn="l"/>
                </a:tabLst>
              </a:pPr>
              <a:r>
                <a:rPr lang="ru-RU" sz="1200" spc="35" dirty="0">
                  <a:solidFill>
                    <a:srgbClr val="17375E"/>
                  </a:solidFill>
                  <a:latin typeface="Calibri"/>
                  <a:cs typeface="Calibri"/>
                </a:rPr>
                <a:t>Data </a:t>
              </a:r>
              <a:r>
                <a:rPr lang="ru-RU" sz="1200" spc="35" dirty="0" err="1">
                  <a:solidFill>
                    <a:srgbClr val="17375E"/>
                  </a:solidFill>
                  <a:latin typeface="Calibri"/>
                  <a:cs typeface="Calibri"/>
                </a:rPr>
                <a:t>is</a:t>
              </a:r>
              <a:r>
                <a:rPr lang="ru-RU" sz="1200" spc="35" dirty="0">
                  <a:solidFill>
                    <a:srgbClr val="17375E"/>
                  </a:solidFill>
                  <a:latin typeface="Calibri"/>
                  <a:cs typeface="Calibri"/>
                </a:rPr>
                <a:t> </a:t>
              </a:r>
              <a:r>
                <a:rPr lang="ru-RU" sz="1200" spc="35" dirty="0" err="1">
                  <a:solidFill>
                    <a:srgbClr val="17375E"/>
                  </a:solidFill>
                  <a:latin typeface="Calibri"/>
                  <a:cs typeface="Calibri"/>
                </a:rPr>
                <a:t>loaded</a:t>
              </a:r>
              <a:r>
                <a:rPr lang="ru-RU" sz="1200" spc="35" dirty="0">
                  <a:solidFill>
                    <a:srgbClr val="17375E"/>
                  </a:solidFill>
                  <a:latin typeface="Calibri"/>
                  <a:cs typeface="Calibri"/>
                </a:rPr>
                <a:t> </a:t>
              </a:r>
              <a:r>
                <a:rPr lang="en-US" sz="1200" spc="5" dirty="0">
                  <a:solidFill>
                    <a:srgbClr val="17375E"/>
                  </a:solidFill>
                  <a:latin typeface="Calibri"/>
                  <a:cs typeface="Calibri"/>
                </a:rPr>
                <a:t>by</a:t>
              </a:r>
              <a:r>
                <a:rPr lang="ru-RU" sz="1200" spc="5" dirty="0">
                  <a:solidFill>
                    <a:srgbClr val="17375E"/>
                  </a:solidFill>
                  <a:latin typeface="Calibri"/>
                  <a:cs typeface="Calibri"/>
                </a:rPr>
                <a:t> universal procedure using </a:t>
              </a:r>
              <a:r>
                <a:rPr lang="en-US" sz="1200" spc="5" dirty="0">
                  <a:solidFill>
                    <a:srgbClr val="17375E"/>
                  </a:solidFill>
                  <a:latin typeface="Calibri"/>
                  <a:cs typeface="Calibri"/>
                </a:rPr>
                <a:t>API</a:t>
              </a:r>
              <a:endParaRPr lang="ru-RU" sz="1200" spc="5" dirty="0">
                <a:solidFill>
                  <a:srgbClr val="17375E"/>
                </a:solidFill>
                <a:latin typeface="Calibri"/>
                <a:cs typeface="Calibri"/>
              </a:endParaRPr>
            </a:p>
            <a:p>
              <a:pPr marL="288000" marR="622935" indent="-180000">
                <a:lnSpc>
                  <a:spcPts val="1600"/>
                </a:lnSpc>
                <a:spcBef>
                  <a:spcPts val="600"/>
                </a:spcBef>
                <a:buFont typeface="Arial"/>
                <a:buChar char="•"/>
                <a:tabLst>
                  <a:tab pos="375920" algn="l"/>
                </a:tabLst>
              </a:pPr>
              <a:r>
                <a:rPr lang="ru-RU" sz="1200" spc="5" dirty="0">
                  <a:solidFill>
                    <a:srgbClr val="17375E"/>
                  </a:solidFill>
                  <a:latin typeface="Calibri"/>
                  <a:cs typeface="Calibri"/>
                </a:rPr>
                <a:t>Automated collection </a:t>
              </a:r>
              <a:r>
                <a:rPr lang="ru-RU" sz="1200" spc="5" dirty="0" err="1">
                  <a:solidFill>
                    <a:srgbClr val="17375E"/>
                  </a:solidFill>
                  <a:latin typeface="Calibri"/>
                  <a:cs typeface="Calibri"/>
                </a:rPr>
                <a:t>removes</a:t>
              </a:r>
              <a:r>
                <a:rPr lang="ru-RU" sz="1200" spc="5" dirty="0">
                  <a:solidFill>
                    <a:srgbClr val="17375E"/>
                  </a:solidFill>
                  <a:latin typeface="Calibri"/>
                  <a:cs typeface="Calibri"/>
                </a:rPr>
                <a:t> </a:t>
              </a:r>
              <a:r>
                <a:rPr lang="en-US" sz="1200" spc="5" dirty="0">
                  <a:solidFill>
                    <a:srgbClr val="17375E"/>
                  </a:solidFill>
                  <a:latin typeface="Calibri"/>
                  <a:cs typeface="Calibri"/>
                </a:rPr>
                <a:t>the</a:t>
              </a:r>
              <a:r>
                <a:rPr lang="ru-RU" sz="1200" spc="5" dirty="0">
                  <a:solidFill>
                    <a:srgbClr val="17375E"/>
                  </a:solidFill>
                  <a:latin typeface="Calibri"/>
                  <a:cs typeface="Calibri"/>
                </a:rPr>
                <a:t> format-logical </a:t>
              </a:r>
              <a:r>
                <a:rPr lang="ru-RU" sz="1200" spc="5" dirty="0" err="1">
                  <a:solidFill>
                    <a:srgbClr val="17375E"/>
                  </a:solidFill>
                  <a:latin typeface="Calibri"/>
                  <a:cs typeface="Calibri"/>
                </a:rPr>
                <a:t>control</a:t>
              </a:r>
              <a:r>
                <a:rPr lang="ru-RU" sz="1200" spc="5" dirty="0">
                  <a:solidFill>
                    <a:srgbClr val="17375E"/>
                  </a:solidFill>
                  <a:latin typeface="Calibri"/>
                  <a:cs typeface="Calibri"/>
                </a:rPr>
                <a:t> </a:t>
              </a:r>
              <a:r>
                <a:rPr lang="ru-RU" sz="1200" spc="5" dirty="0" err="1">
                  <a:solidFill>
                    <a:srgbClr val="17375E"/>
                  </a:solidFill>
                  <a:latin typeface="Calibri"/>
                  <a:cs typeface="Calibri"/>
                </a:rPr>
                <a:t>problem</a:t>
              </a:r>
              <a:r>
                <a:rPr lang="en-US" sz="1200" spc="5" dirty="0">
                  <a:solidFill>
                    <a:srgbClr val="17375E"/>
                  </a:solidFill>
                  <a:latin typeface="Calibri"/>
                  <a:cs typeface="Calibri"/>
                </a:rPr>
                <a:t>s</a:t>
              </a:r>
            </a:p>
            <a:p>
              <a:pPr marL="288000" marR="622935" indent="-180000">
                <a:lnSpc>
                  <a:spcPts val="1600"/>
                </a:lnSpc>
                <a:spcBef>
                  <a:spcPts val="600"/>
                </a:spcBef>
                <a:buFont typeface="Arial"/>
                <a:buChar char="•"/>
                <a:tabLst>
                  <a:tab pos="375920" algn="l"/>
                </a:tabLst>
              </a:pPr>
              <a:r>
                <a:rPr lang="ru-RU" sz="1200" spc="5" dirty="0" err="1">
                  <a:solidFill>
                    <a:srgbClr val="17375E"/>
                  </a:solidFill>
                  <a:latin typeface="Calibri"/>
                  <a:cs typeface="Calibri"/>
                </a:rPr>
                <a:t>Updating</a:t>
              </a:r>
              <a:r>
                <a:rPr lang="ru-RU" sz="1200" spc="5" dirty="0">
                  <a:solidFill>
                    <a:srgbClr val="17375E"/>
                  </a:solidFill>
                  <a:latin typeface="Calibri"/>
                  <a:cs typeface="Calibri"/>
                </a:rPr>
                <a:t> data for the entire row</a:t>
              </a:r>
              <a:endParaRPr sz="1200" dirty="0">
                <a:solidFill>
                  <a:srgbClr val="17375E"/>
                </a:solidFill>
                <a:latin typeface="Calibri"/>
                <a:cs typeface="Calibri"/>
              </a:endParaRPr>
            </a:p>
          </p:txBody>
        </p:sp>
      </p:grpSp>
      <p:grpSp>
        <p:nvGrpSpPr>
          <p:cNvPr id="7" name="Группа 6"/>
          <p:cNvGrpSpPr/>
          <p:nvPr/>
        </p:nvGrpSpPr>
        <p:grpSpPr>
          <a:xfrm>
            <a:off x="3022703" y="807572"/>
            <a:ext cx="2736304" cy="3852409"/>
            <a:chOff x="3026720" y="807572"/>
            <a:chExt cx="2736304" cy="3852409"/>
          </a:xfrm>
        </p:grpSpPr>
        <p:grpSp>
          <p:nvGrpSpPr>
            <p:cNvPr id="19" name="Группа 18"/>
            <p:cNvGrpSpPr/>
            <p:nvPr/>
          </p:nvGrpSpPr>
          <p:grpSpPr>
            <a:xfrm>
              <a:off x="3026720" y="807572"/>
              <a:ext cx="2736304" cy="3852409"/>
              <a:chOff x="323529" y="807573"/>
              <a:chExt cx="2736304" cy="3852409"/>
            </a:xfrm>
          </p:grpSpPr>
          <p:sp>
            <p:nvSpPr>
              <p:cNvPr id="20" name="object 3"/>
              <p:cNvSpPr/>
              <p:nvPr/>
            </p:nvSpPr>
            <p:spPr>
              <a:xfrm>
                <a:off x="323529" y="807573"/>
                <a:ext cx="2736304" cy="3852409"/>
              </a:xfrm>
              <a:prstGeom prst="rect">
                <a:avLst/>
              </a:prstGeom>
              <a:solidFill>
                <a:schemeClr val="accent3">
                  <a:lumMod val="75000"/>
                </a:schemeClr>
              </a:solidFill>
            </p:spPr>
            <p:txBody>
              <a:bodyPr wrap="square" lIns="0" tIns="0" rIns="0" bIns="0" rtlCol="0"/>
              <a:lstStyle/>
              <a:p>
                <a:endParaRPr/>
              </a:p>
            </p:txBody>
          </p:sp>
          <p:sp>
            <p:nvSpPr>
              <p:cNvPr id="21" name="object 4"/>
              <p:cNvSpPr txBox="1"/>
              <p:nvPr/>
            </p:nvSpPr>
            <p:spPr>
              <a:xfrm>
                <a:off x="395537" y="881830"/>
                <a:ext cx="2550792" cy="307777"/>
              </a:xfrm>
              <a:prstGeom prst="rect">
                <a:avLst/>
              </a:prstGeom>
            </p:spPr>
            <p:txBody>
              <a:bodyPr vert="horz" wrap="square" lIns="0" tIns="0" rIns="0" bIns="0" rtlCol="0">
                <a:spAutoFit/>
              </a:bodyPr>
              <a:lstStyle/>
              <a:p>
                <a:pPr marL="12700" algn="ctr">
                  <a:lnSpc>
                    <a:spcPct val="100000"/>
                  </a:lnSpc>
                </a:pPr>
                <a:r>
                  <a:rPr lang="en-US" sz="2000" dirty="0">
                    <a:ln w="6350">
                      <a:solidFill>
                        <a:srgbClr val="C00000"/>
                      </a:solidFill>
                    </a:ln>
                    <a:solidFill>
                      <a:srgbClr val="F4F5F7"/>
                    </a:solidFill>
                    <a:latin typeface="Calibri"/>
                    <a:cs typeface="Calibri"/>
                  </a:rPr>
                  <a:t>Web </a:t>
                </a:r>
                <a:r>
                  <a:rPr lang="ru-RU" sz="2000" dirty="0">
                    <a:ln w="6350">
                      <a:solidFill>
                        <a:srgbClr val="C00000"/>
                      </a:solidFill>
                    </a:ln>
                    <a:solidFill>
                      <a:srgbClr val="F4F5F7"/>
                    </a:solidFill>
                    <a:latin typeface="Calibri"/>
                    <a:cs typeface="Calibri"/>
                  </a:rPr>
                  <a:t>input interface</a:t>
                </a:r>
                <a:endParaRPr sz="2000" dirty="0">
                  <a:ln w="6350">
                    <a:solidFill>
                      <a:srgbClr val="C00000"/>
                    </a:solidFill>
                  </a:ln>
                  <a:latin typeface="Calibri"/>
                  <a:cs typeface="Calibri"/>
                </a:endParaRPr>
              </a:p>
            </p:txBody>
          </p:sp>
        </p:grpSp>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62302" y="1275605"/>
              <a:ext cx="2245802" cy="3168353"/>
            </a:xfrm>
            <a:prstGeom prst="rect">
              <a:avLst/>
            </a:prstGeom>
            <a:noFill/>
            <a:ln w="38100">
              <a:solidFill>
                <a:schemeClr val="bg1"/>
              </a:solidFill>
              <a:miter lim="800000"/>
              <a:headEnd/>
              <a:tailEnd/>
            </a:ln>
            <a:extLst>
              <a:ext uri="{909E8E84-426E-40DD-AFC4-6F175D3DCCD1}">
                <a14:hiddenFill xmlns:a14="http://schemas.microsoft.com/office/drawing/2010/main">
                  <a:solidFill>
                    <a:schemeClr val="accent1"/>
                  </a:solidFill>
                </a14:hiddenFill>
              </a:ext>
            </a:extLst>
          </p:spPr>
        </p:pic>
      </p:grpSp>
      <p:grpSp>
        <p:nvGrpSpPr>
          <p:cNvPr id="23" name="Группа 22"/>
          <p:cNvGrpSpPr/>
          <p:nvPr/>
        </p:nvGrpSpPr>
        <p:grpSpPr>
          <a:xfrm>
            <a:off x="3540248" y="1851669"/>
            <a:ext cx="2615928" cy="2433990"/>
            <a:chOff x="1187624" y="2001934"/>
            <a:chExt cx="2831952" cy="2427742"/>
          </a:xfrm>
        </p:grpSpPr>
        <p:sp>
          <p:nvSpPr>
            <p:cNvPr id="24" name="object 9"/>
            <p:cNvSpPr/>
            <p:nvPr/>
          </p:nvSpPr>
          <p:spPr>
            <a:xfrm>
              <a:off x="1285222" y="2001934"/>
              <a:ext cx="2734354" cy="2393845"/>
            </a:xfrm>
            <a:prstGeom prst="rect">
              <a:avLst/>
            </a:prstGeom>
            <a:blipFill>
              <a:blip r:embed="rId8" cstate="print"/>
              <a:stretch>
                <a:fillRect/>
              </a:stretch>
            </a:blipFill>
          </p:spPr>
          <p:txBody>
            <a:bodyPr wrap="square" lIns="0" tIns="0" rIns="0" bIns="0" rtlCol="0"/>
            <a:lstStyle/>
            <a:p>
              <a:endParaRPr/>
            </a:p>
          </p:txBody>
        </p:sp>
        <p:sp>
          <p:nvSpPr>
            <p:cNvPr id="25" name="object 11"/>
            <p:cNvSpPr txBox="1"/>
            <p:nvPr/>
          </p:nvSpPr>
          <p:spPr>
            <a:xfrm>
              <a:off x="1187624" y="2116136"/>
              <a:ext cx="2716499" cy="2313540"/>
            </a:xfrm>
            <a:prstGeom prst="rect">
              <a:avLst/>
            </a:prstGeom>
            <a:solidFill>
              <a:srgbClr val="FFFFFF"/>
            </a:solidFill>
            <a:ln w="9525">
              <a:solidFill>
                <a:srgbClr val="2874B0"/>
              </a:solidFill>
            </a:ln>
          </p:spPr>
          <p:txBody>
            <a:bodyPr vert="horz" wrap="square" lIns="0" tIns="0" rIns="0" bIns="0" rtlCol="0">
              <a:noAutofit/>
            </a:bodyPr>
            <a:lstStyle/>
            <a:p>
              <a:pPr marL="118800">
                <a:lnSpc>
                  <a:spcPts val="1600"/>
                </a:lnSpc>
                <a:spcBef>
                  <a:spcPts val="600"/>
                </a:spcBef>
              </a:pPr>
              <a:r>
                <a:rPr lang="ru-RU" sz="1400" spc="30" dirty="0">
                  <a:solidFill>
                    <a:srgbClr val="245C8B"/>
                  </a:solidFill>
                  <a:cs typeface="Calibri"/>
                </a:rPr>
                <a:t>Technological method</a:t>
              </a:r>
              <a:endParaRPr lang="ru-RU" sz="1400" dirty="0">
                <a:cs typeface="Calibri"/>
              </a:endParaRP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Always up-to-date version of the template</a:t>
              </a: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Format and logic control and feedback at the time of data entry</a:t>
              </a:r>
            </a:p>
            <a:p>
              <a:pPr marL="288000" marR="110489" indent="-180000">
                <a:lnSpc>
                  <a:spcPts val="1600"/>
                </a:lnSpc>
                <a:spcBef>
                  <a:spcPts val="600"/>
                </a:spcBef>
                <a:buFont typeface="Arial"/>
                <a:buChar char="•"/>
                <a:tabLst>
                  <a:tab pos="372110" algn="l"/>
                </a:tabLst>
              </a:pPr>
              <a:r>
                <a:rPr lang="ru-RU" sz="1200" dirty="0">
                  <a:solidFill>
                    <a:srgbClr val="17375E"/>
                  </a:solidFill>
                  <a:cs typeface="Calibri"/>
                </a:rPr>
                <a:t>Ability to view and edit the entire dynamic series</a:t>
              </a:r>
            </a:p>
            <a:p>
              <a:pPr marL="108000" marR="110489">
                <a:lnSpc>
                  <a:spcPts val="1600"/>
                </a:lnSpc>
                <a:spcBef>
                  <a:spcPts val="600"/>
                </a:spcBef>
                <a:tabLst>
                  <a:tab pos="372110" algn="l"/>
                </a:tabLst>
              </a:pPr>
              <a:endParaRPr lang="ru-RU" sz="1200" dirty="0">
                <a:solidFill>
                  <a:srgbClr val="17375E"/>
                </a:solidFill>
                <a:latin typeface="Calibri"/>
                <a:cs typeface="Calibri"/>
              </a:endParaRPr>
            </a:p>
            <a:p>
              <a:pPr marL="288000" marR="110489" indent="-180000">
                <a:lnSpc>
                  <a:spcPts val="1600"/>
                </a:lnSpc>
                <a:spcBef>
                  <a:spcPts val="600"/>
                </a:spcBef>
                <a:buFont typeface="Arial"/>
                <a:buChar char="•"/>
                <a:tabLst>
                  <a:tab pos="372110" algn="l"/>
                </a:tabLst>
              </a:pPr>
              <a:endParaRPr sz="1400" dirty="0">
                <a:solidFill>
                  <a:srgbClr val="17375E"/>
                </a:solidFill>
                <a:latin typeface="Calibri"/>
                <a:cs typeface="Calibri"/>
              </a:endParaRPr>
            </a:p>
          </p:txBody>
        </p:sp>
      </p:grpSp>
      <p:grpSp>
        <p:nvGrpSpPr>
          <p:cNvPr id="4" name="Группа 3"/>
          <p:cNvGrpSpPr/>
          <p:nvPr/>
        </p:nvGrpSpPr>
        <p:grpSpPr>
          <a:xfrm>
            <a:off x="625049" y="1851670"/>
            <a:ext cx="2615928" cy="2433990"/>
            <a:chOff x="1187624" y="2001934"/>
            <a:chExt cx="2831952" cy="2427742"/>
          </a:xfrm>
        </p:grpSpPr>
        <p:sp>
          <p:nvSpPr>
            <p:cNvPr id="34" name="object 9"/>
            <p:cNvSpPr/>
            <p:nvPr/>
          </p:nvSpPr>
          <p:spPr>
            <a:xfrm>
              <a:off x="1285222" y="2001934"/>
              <a:ext cx="2734354" cy="2393845"/>
            </a:xfrm>
            <a:prstGeom prst="rect">
              <a:avLst/>
            </a:prstGeom>
            <a:blipFill>
              <a:blip r:embed="rId8" cstate="print"/>
              <a:stretch>
                <a:fillRect/>
              </a:stretch>
            </a:blipFill>
          </p:spPr>
          <p:txBody>
            <a:bodyPr wrap="square" lIns="0" tIns="0" rIns="0" bIns="0" rtlCol="0"/>
            <a:lstStyle/>
            <a:p>
              <a:endParaRPr/>
            </a:p>
          </p:txBody>
        </p:sp>
        <p:sp>
          <p:nvSpPr>
            <p:cNvPr id="36" name="object 11"/>
            <p:cNvSpPr txBox="1"/>
            <p:nvPr/>
          </p:nvSpPr>
          <p:spPr>
            <a:xfrm>
              <a:off x="1187624" y="2116136"/>
              <a:ext cx="2716499" cy="2313540"/>
            </a:xfrm>
            <a:prstGeom prst="rect">
              <a:avLst/>
            </a:prstGeom>
            <a:solidFill>
              <a:srgbClr val="FFFFFF"/>
            </a:solidFill>
            <a:ln w="9525">
              <a:solidFill>
                <a:srgbClr val="2874B0"/>
              </a:solidFill>
            </a:ln>
          </p:spPr>
          <p:txBody>
            <a:bodyPr vert="horz" wrap="square" lIns="0" tIns="0" rIns="0" bIns="0" rtlCol="0">
              <a:noAutofit/>
            </a:bodyPr>
            <a:lstStyle/>
            <a:p>
              <a:pPr marL="118800">
                <a:lnSpc>
                  <a:spcPts val="1600"/>
                </a:lnSpc>
                <a:spcBef>
                  <a:spcPts val="600"/>
                </a:spcBef>
              </a:pPr>
              <a:r>
                <a:rPr lang="ru-RU" sz="1400" spc="30" dirty="0">
                  <a:solidFill>
                    <a:srgbClr val="245C8B"/>
                  </a:solidFill>
                  <a:cs typeface="Calibri"/>
                </a:rPr>
                <a:t>Traditional method</a:t>
              </a:r>
              <a:endParaRPr lang="ru-RU" sz="1400" dirty="0">
                <a:cs typeface="Calibri"/>
              </a:endParaRP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Difficulties in tracking the versioning of templates when they are changed</a:t>
              </a: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Difficulties of format and logic control when filling in </a:t>
              </a:r>
              <a:r>
                <a:rPr lang="ru-RU" sz="1200" dirty="0" err="1">
                  <a:solidFill>
                    <a:srgbClr val="17375E"/>
                  </a:solidFill>
                  <a:latin typeface="Calibri"/>
                  <a:cs typeface="Calibri"/>
                </a:rPr>
                <a:t>the</a:t>
              </a:r>
              <a:r>
                <a:rPr lang="ru-RU" sz="1200" dirty="0">
                  <a:solidFill>
                    <a:srgbClr val="17375E"/>
                  </a:solidFill>
                  <a:latin typeface="Calibri"/>
                  <a:cs typeface="Calibri"/>
                </a:rPr>
                <a:t> NS</a:t>
              </a:r>
              <a:r>
                <a:rPr lang="en-US" sz="1200" dirty="0">
                  <a:solidFill>
                    <a:srgbClr val="17375E"/>
                  </a:solidFill>
                  <a:latin typeface="Calibri"/>
                  <a:cs typeface="Calibri"/>
                </a:rPr>
                <a:t>O</a:t>
              </a:r>
              <a:r>
                <a:rPr lang="ru-RU" sz="1200" dirty="0">
                  <a:solidFill>
                    <a:srgbClr val="17375E"/>
                  </a:solidFill>
                  <a:latin typeface="Calibri"/>
                  <a:cs typeface="Calibri"/>
                </a:rPr>
                <a:t> template and </a:t>
              </a:r>
              <a:r>
                <a:rPr lang="ru-RU" sz="1200" dirty="0">
                  <a:solidFill>
                    <a:srgbClr val="17375E"/>
                  </a:solidFill>
                  <a:cs typeface="Calibri"/>
                </a:rPr>
                <a:t>feedback form</a:t>
              </a:r>
            </a:p>
            <a:p>
              <a:pPr marL="288000" marR="110489" indent="-180000">
                <a:lnSpc>
                  <a:spcPts val="1600"/>
                </a:lnSpc>
                <a:spcBef>
                  <a:spcPts val="600"/>
                </a:spcBef>
                <a:buFont typeface="Arial"/>
                <a:buChar char="•"/>
                <a:tabLst>
                  <a:tab pos="372110" algn="l"/>
                </a:tabLst>
              </a:pPr>
              <a:r>
                <a:rPr lang="ru-RU" sz="1200" dirty="0">
                  <a:solidFill>
                    <a:srgbClr val="17375E"/>
                  </a:solidFill>
                  <a:cs typeface="Calibri"/>
                </a:rPr>
                <a:t>There is no template for updating data for the entire row</a:t>
              </a:r>
            </a:p>
            <a:p>
              <a:pPr marL="288000" marR="110489" indent="-180000">
                <a:lnSpc>
                  <a:spcPts val="1600"/>
                </a:lnSpc>
                <a:spcBef>
                  <a:spcPts val="600"/>
                </a:spcBef>
                <a:buFont typeface="Arial"/>
                <a:buChar char="•"/>
                <a:tabLst>
                  <a:tab pos="372110" algn="l"/>
                </a:tabLst>
              </a:pPr>
              <a:endParaRPr lang="ru-RU" sz="1200" dirty="0">
                <a:solidFill>
                  <a:srgbClr val="17375E"/>
                </a:solidFill>
                <a:latin typeface="Calibri"/>
                <a:cs typeface="Calibri"/>
              </a:endParaRPr>
            </a:p>
            <a:p>
              <a:pPr marL="288000" marR="110489" indent="-180000">
                <a:lnSpc>
                  <a:spcPts val="1600"/>
                </a:lnSpc>
                <a:spcBef>
                  <a:spcPts val="600"/>
                </a:spcBef>
                <a:buFont typeface="Arial"/>
                <a:buChar char="•"/>
                <a:tabLst>
                  <a:tab pos="372110" algn="l"/>
                </a:tabLst>
              </a:pPr>
              <a:endParaRPr sz="1400" dirty="0">
                <a:solidFill>
                  <a:srgbClr val="17375E"/>
                </a:solidFill>
                <a:latin typeface="Calibri"/>
                <a:cs typeface="Calibri"/>
              </a:endParaRPr>
            </a:p>
          </p:txBody>
        </p:sp>
      </p:grpSp>
      <p:grpSp>
        <p:nvGrpSpPr>
          <p:cNvPr id="10" name="Группа 9"/>
          <p:cNvGrpSpPr/>
          <p:nvPr/>
        </p:nvGrpSpPr>
        <p:grpSpPr>
          <a:xfrm>
            <a:off x="539552" y="4513423"/>
            <a:ext cx="2520280" cy="434591"/>
            <a:chOff x="539552" y="4513423"/>
            <a:chExt cx="2520280" cy="434591"/>
          </a:xfrm>
        </p:grpSpPr>
        <p:sp>
          <p:nvSpPr>
            <p:cNvPr id="8" name="Пятиугольник 7"/>
            <p:cNvSpPr/>
            <p:nvPr/>
          </p:nvSpPr>
          <p:spPr>
            <a:xfrm>
              <a:off x="539552" y="4513423"/>
              <a:ext cx="2304256" cy="434591"/>
            </a:xfrm>
            <a:prstGeom prst="homePlate">
              <a:avLst/>
            </a:prstGeom>
            <a:solidFill>
              <a:schemeClr val="tx2">
                <a:lumMod val="20000"/>
                <a:lumOff val="80000"/>
              </a:schemeClr>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object 4"/>
            <p:cNvSpPr txBox="1"/>
            <p:nvPr/>
          </p:nvSpPr>
          <p:spPr>
            <a:xfrm>
              <a:off x="611560" y="4515966"/>
              <a:ext cx="2448272" cy="430887"/>
            </a:xfrm>
            <a:prstGeom prst="rect">
              <a:avLst/>
            </a:prstGeom>
          </p:spPr>
          <p:txBody>
            <a:bodyPr vert="horz" wrap="square" lIns="0" tIns="0" rIns="0" bIns="0" rtlCol="0">
              <a:spAutoFit/>
            </a:bodyPr>
            <a:lstStyle/>
            <a:p>
              <a:pPr marL="12700">
                <a:lnSpc>
                  <a:spcPct val="100000"/>
                </a:lnSpc>
              </a:pPr>
              <a:r>
                <a:rPr lang="ru-RU" sz="1400" dirty="0">
                  <a:solidFill>
                    <a:srgbClr val="FF0000"/>
                  </a:solidFill>
                  <a:latin typeface="Calibri"/>
                  <a:cs typeface="Calibri"/>
                </a:rPr>
                <a:t>HIGH LABO</a:t>
              </a:r>
              <a:r>
                <a:rPr lang="en-US" sz="1400" dirty="0">
                  <a:solidFill>
                    <a:srgbClr val="FF0000"/>
                  </a:solidFill>
                  <a:latin typeface="Calibri"/>
                  <a:cs typeface="Calibri"/>
                </a:rPr>
                <a:t>U</a:t>
              </a:r>
              <a:r>
                <a:rPr lang="ru-RU" sz="1400" dirty="0" err="1">
                  <a:solidFill>
                    <a:srgbClr val="FF0000"/>
                  </a:solidFill>
                  <a:latin typeface="Calibri"/>
                  <a:cs typeface="Calibri"/>
                </a:rPr>
                <a:t>R</a:t>
              </a:r>
              <a:r>
                <a:rPr lang="ru-RU" sz="1400" dirty="0">
                  <a:solidFill>
                    <a:srgbClr val="FF0000"/>
                  </a:solidFill>
                  <a:latin typeface="Calibri"/>
                  <a:cs typeface="Calibri"/>
                </a:rPr>
                <a:t> INTENSITY,</a:t>
              </a:r>
            </a:p>
            <a:p>
              <a:pPr marL="12700">
                <a:lnSpc>
                  <a:spcPct val="100000"/>
                </a:lnSpc>
              </a:pPr>
              <a:r>
                <a:rPr lang="ru-RU" sz="1400" dirty="0">
                  <a:solidFill>
                    <a:srgbClr val="FF0000"/>
                  </a:solidFill>
                  <a:latin typeface="Calibri"/>
                  <a:cs typeface="Calibri"/>
                </a:rPr>
                <a:t>LOW QUALITY</a:t>
              </a:r>
            </a:p>
          </p:txBody>
        </p:sp>
      </p:grpSp>
      <p:grpSp>
        <p:nvGrpSpPr>
          <p:cNvPr id="12" name="Группа 11"/>
          <p:cNvGrpSpPr/>
          <p:nvPr/>
        </p:nvGrpSpPr>
        <p:grpSpPr>
          <a:xfrm>
            <a:off x="5810495" y="4513423"/>
            <a:ext cx="2740945" cy="434591"/>
            <a:chOff x="5791495" y="4513423"/>
            <a:chExt cx="2740945" cy="434591"/>
          </a:xfrm>
        </p:grpSpPr>
        <p:sp>
          <p:nvSpPr>
            <p:cNvPr id="40" name="Нашивка 39"/>
            <p:cNvSpPr/>
            <p:nvPr/>
          </p:nvSpPr>
          <p:spPr>
            <a:xfrm>
              <a:off x="5791495" y="4513423"/>
              <a:ext cx="2452913" cy="434591"/>
            </a:xfrm>
            <a:prstGeom prst="chevron">
              <a:avLst/>
            </a:prstGeom>
            <a:solidFill>
              <a:schemeClr val="tx2">
                <a:lumMod val="20000"/>
                <a:lumOff val="80000"/>
              </a:schemeClr>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2" name="object 4"/>
            <p:cNvSpPr txBox="1"/>
            <p:nvPr/>
          </p:nvSpPr>
          <p:spPr>
            <a:xfrm>
              <a:off x="6113401" y="4517127"/>
              <a:ext cx="2419039" cy="430887"/>
            </a:xfrm>
            <a:prstGeom prst="rect">
              <a:avLst/>
            </a:prstGeom>
          </p:spPr>
          <p:txBody>
            <a:bodyPr vert="horz" wrap="square" lIns="0" tIns="0" rIns="0" bIns="0" rtlCol="0">
              <a:spAutoFit/>
            </a:bodyPr>
            <a:lstStyle/>
            <a:p>
              <a:pPr marL="12700">
                <a:lnSpc>
                  <a:spcPct val="100000"/>
                </a:lnSpc>
              </a:pPr>
              <a:r>
                <a:rPr lang="ru-RU" sz="1400" dirty="0">
                  <a:solidFill>
                    <a:srgbClr val="00B050"/>
                  </a:solidFill>
                  <a:latin typeface="Calibri"/>
                  <a:cs typeface="Calibri"/>
                </a:rPr>
                <a:t>LOWER LABO</a:t>
              </a:r>
              <a:r>
                <a:rPr lang="en-US" sz="1400" dirty="0">
                  <a:solidFill>
                    <a:srgbClr val="00B050"/>
                  </a:solidFill>
                  <a:latin typeface="Calibri"/>
                  <a:cs typeface="Calibri"/>
                </a:rPr>
                <a:t>u</a:t>
              </a:r>
              <a:r>
                <a:rPr lang="ru-RU" sz="1400" dirty="0" err="1">
                  <a:solidFill>
                    <a:srgbClr val="00B050"/>
                  </a:solidFill>
                  <a:latin typeface="Calibri"/>
                  <a:cs typeface="Calibri"/>
                </a:rPr>
                <a:t>R</a:t>
              </a:r>
              <a:r>
                <a:rPr lang="ru-RU" sz="1400" dirty="0">
                  <a:solidFill>
                    <a:srgbClr val="00B050"/>
                  </a:solidFill>
                  <a:latin typeface="Calibri"/>
                  <a:cs typeface="Calibri"/>
                </a:rPr>
                <a:t> INTENSITY,</a:t>
              </a:r>
            </a:p>
            <a:p>
              <a:pPr marL="12700">
                <a:lnSpc>
                  <a:spcPct val="100000"/>
                </a:lnSpc>
              </a:pPr>
              <a:r>
                <a:rPr lang="ru-RU" sz="1400" dirty="0">
                  <a:solidFill>
                    <a:srgbClr val="00B050"/>
                  </a:solidFill>
                  <a:latin typeface="Calibri"/>
                  <a:cs typeface="Calibri"/>
                </a:rPr>
                <a:t>HIGHER QUALITY</a:t>
              </a:r>
              <a:endParaRPr sz="1400" dirty="0">
                <a:solidFill>
                  <a:srgbClr val="00B050"/>
                </a:solidFill>
                <a:latin typeface="Calibri"/>
                <a:cs typeface="Calibri"/>
              </a:endParaRPr>
            </a:p>
          </p:txBody>
        </p:sp>
      </p:grpSp>
      <p:grpSp>
        <p:nvGrpSpPr>
          <p:cNvPr id="11" name="Группа 10"/>
          <p:cNvGrpSpPr/>
          <p:nvPr/>
        </p:nvGrpSpPr>
        <p:grpSpPr>
          <a:xfrm>
            <a:off x="3127199" y="4513423"/>
            <a:ext cx="2559798" cy="434591"/>
            <a:chOff x="3127199" y="4513423"/>
            <a:chExt cx="2559798" cy="434591"/>
          </a:xfrm>
        </p:grpSpPr>
        <p:sp>
          <p:nvSpPr>
            <p:cNvPr id="9" name="Нашивка 8"/>
            <p:cNvSpPr/>
            <p:nvPr/>
          </p:nvSpPr>
          <p:spPr>
            <a:xfrm>
              <a:off x="3127199" y="4513423"/>
              <a:ext cx="2452913" cy="434591"/>
            </a:xfrm>
            <a:prstGeom prst="chevron">
              <a:avLst/>
            </a:prstGeom>
            <a:solidFill>
              <a:schemeClr val="tx2">
                <a:lumMod val="20000"/>
                <a:lumOff val="80000"/>
              </a:schemeClr>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3" name="object 4"/>
            <p:cNvSpPr txBox="1"/>
            <p:nvPr/>
          </p:nvSpPr>
          <p:spPr>
            <a:xfrm>
              <a:off x="3419872" y="4515966"/>
              <a:ext cx="2267125" cy="430887"/>
            </a:xfrm>
            <a:prstGeom prst="rect">
              <a:avLst/>
            </a:prstGeom>
          </p:spPr>
          <p:txBody>
            <a:bodyPr vert="horz" wrap="square" lIns="0" tIns="0" rIns="0" bIns="0" rtlCol="0">
              <a:spAutoFit/>
            </a:bodyPr>
            <a:lstStyle/>
            <a:p>
              <a:pPr marL="12700">
                <a:lnSpc>
                  <a:spcPct val="100000"/>
                </a:lnSpc>
              </a:pPr>
              <a:r>
                <a:rPr lang="ru-RU" sz="1400" dirty="0">
                  <a:solidFill>
                    <a:srgbClr val="00B050"/>
                  </a:solidFill>
                  <a:latin typeface="Calibri"/>
                  <a:cs typeface="Calibri"/>
                </a:rPr>
                <a:t>FEWER ERRORS </a:t>
              </a:r>
              <a:r>
                <a:rPr lang="ru-RU" sz="1400" dirty="0" err="1">
                  <a:solidFill>
                    <a:srgbClr val="00B050"/>
                  </a:solidFill>
                  <a:latin typeface="Calibri"/>
                  <a:cs typeface="Calibri"/>
                </a:rPr>
                <a:t>and</a:t>
              </a:r>
              <a:r>
                <a:rPr lang="ru-RU" sz="1400" dirty="0">
                  <a:solidFill>
                    <a:srgbClr val="00B050"/>
                  </a:solidFill>
                  <a:latin typeface="Calibri"/>
                  <a:cs typeface="Calibri"/>
                </a:rPr>
                <a:t> </a:t>
              </a:r>
              <a:endParaRPr lang="en-US" sz="1400" dirty="0">
                <a:solidFill>
                  <a:srgbClr val="00B050"/>
                </a:solidFill>
                <a:latin typeface="Calibri"/>
                <a:cs typeface="Calibri"/>
              </a:endParaRPr>
            </a:p>
            <a:p>
              <a:pPr marL="12700">
                <a:lnSpc>
                  <a:spcPct val="100000"/>
                </a:lnSpc>
              </a:pPr>
              <a:r>
                <a:rPr lang="ru-RU" sz="1400" dirty="0">
                  <a:solidFill>
                    <a:srgbClr val="00B050"/>
                  </a:solidFill>
                  <a:latin typeface="Calibri"/>
                  <a:cs typeface="Calibri"/>
                </a:rPr>
                <a:t>REPEATED REQUESTS</a:t>
              </a:r>
            </a:p>
          </p:txBody>
        </p:sp>
      </p:grpSp>
    </p:spTree>
    <p:extLst>
      <p:ext uri="{BB962C8B-B14F-4D97-AF65-F5344CB8AC3E}">
        <p14:creationId xmlns:p14="http://schemas.microsoft.com/office/powerpoint/2010/main" val="2733152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884368" cy="546667"/>
          </a:xfrm>
        </p:spPr>
        <p:txBody>
          <a:bodyPr>
            <a:noAutofit/>
          </a:bodyPr>
          <a:lstStyle/>
          <a:p>
            <a:pPr algn="l"/>
            <a:r>
              <a:rPr lang="ru-RU" dirty="0" err="1">
                <a:cs typeface="Arial" panose="020B0604020202020204" pitchFamily="34" charset="0"/>
              </a:rPr>
              <a:t>Promising</a:t>
            </a:r>
            <a:r>
              <a:rPr lang="ru-RU" dirty="0">
                <a:cs typeface="Arial" panose="020B0604020202020204" pitchFamily="34" charset="0"/>
              </a:rPr>
              <a:t> </a:t>
            </a:r>
            <a:r>
              <a:rPr lang="ru-RU" dirty="0" err="1">
                <a:cs typeface="Arial" panose="020B0604020202020204" pitchFamily="34" charset="0"/>
              </a:rPr>
              <a:t>data</a:t>
            </a:r>
            <a:r>
              <a:rPr lang="ru-RU" dirty="0">
                <a:cs typeface="Arial" panose="020B0604020202020204" pitchFamily="34" charset="0"/>
              </a:rPr>
              <a:t> </a:t>
            </a:r>
            <a:r>
              <a:rPr lang="ru-RU" dirty="0" err="1">
                <a:cs typeface="Arial" panose="020B0604020202020204" pitchFamily="34" charset="0"/>
              </a:rPr>
              <a:t>collection</a:t>
            </a:r>
            <a:r>
              <a:rPr lang="ru-RU" dirty="0">
                <a:cs typeface="Arial" panose="020B0604020202020204" pitchFamily="34" charset="0"/>
              </a:rPr>
              <a:t> </a:t>
            </a:r>
            <a:r>
              <a:rPr lang="ru-RU" dirty="0" err="1">
                <a:cs typeface="Arial" panose="020B0604020202020204" pitchFamily="34" charset="0"/>
              </a:rPr>
              <a:t>schemes</a:t>
            </a:r>
            <a:r>
              <a:rPr lang="ru-RU" dirty="0">
                <a:cs typeface="Arial" panose="020B0604020202020204" pitchFamily="34" charset="0"/>
              </a:rPr>
              <a:t>: </a:t>
            </a:r>
            <a:r>
              <a:rPr lang="en-US" dirty="0" err="1">
                <a:cs typeface="Arial" panose="020B0604020202020204" pitchFamily="34" charset="0"/>
              </a:rPr>
              <a:t>i</a:t>
            </a:r>
            <a:r>
              <a:rPr lang="ru-RU" dirty="0" err="1"/>
              <a:t>nput</a:t>
            </a:r>
            <a:r>
              <a:rPr lang="ru-RU" dirty="0"/>
              <a:t> </a:t>
            </a:r>
            <a:r>
              <a:rPr lang="en-US" dirty="0">
                <a:cs typeface="Arial" panose="020B0604020202020204" pitchFamily="34" charset="0"/>
              </a:rPr>
              <a:t>w</a:t>
            </a:r>
            <a:r>
              <a:rPr lang="en-US" dirty="0"/>
              <a:t>eb-</a:t>
            </a:r>
            <a:r>
              <a:rPr lang="ru-RU" dirty="0" err="1"/>
              <a:t>interface</a:t>
            </a:r>
            <a:endParaRPr lang="ru-RU" dirty="0"/>
          </a:p>
        </p:txBody>
      </p:sp>
      <p:sp>
        <p:nvSpPr>
          <p:cNvPr id="11" name="object 7"/>
          <p:cNvSpPr txBox="1"/>
          <p:nvPr/>
        </p:nvSpPr>
        <p:spPr>
          <a:xfrm>
            <a:off x="5166982" y="3856281"/>
            <a:ext cx="3168103" cy="153888"/>
          </a:xfrm>
          <a:prstGeom prst="rect">
            <a:avLst/>
          </a:prstGeom>
        </p:spPr>
        <p:txBody>
          <a:bodyPr vert="horz" wrap="square" lIns="0" tIns="0" rIns="0" bIns="0" rtlCol="0">
            <a:spAutoFit/>
          </a:bodyPr>
          <a:lstStyle/>
          <a:p>
            <a:pPr>
              <a:lnSpc>
                <a:spcPct val="100000"/>
              </a:lnSpc>
            </a:pPr>
            <a:endParaRPr sz="1000" dirty="0">
              <a:latin typeface="Arial"/>
              <a:cs typeface="Arial"/>
            </a:endParaRPr>
          </a:p>
        </p:txBody>
      </p:sp>
      <p:grpSp>
        <p:nvGrpSpPr>
          <p:cNvPr id="4" name="Группа 3"/>
          <p:cNvGrpSpPr/>
          <p:nvPr/>
        </p:nvGrpSpPr>
        <p:grpSpPr>
          <a:xfrm>
            <a:off x="141740" y="1007323"/>
            <a:ext cx="4078435" cy="4105407"/>
            <a:chOff x="141740" y="1007323"/>
            <a:chExt cx="4078435" cy="4105407"/>
          </a:xfrm>
        </p:grpSpPr>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741" y="1007323"/>
              <a:ext cx="4078434" cy="410540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Скругленный прямоугольник 15"/>
            <p:cNvSpPr/>
            <p:nvPr/>
          </p:nvSpPr>
          <p:spPr>
            <a:xfrm>
              <a:off x="141740" y="2283718"/>
              <a:ext cx="1045883"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3" name="Группа 2"/>
          <p:cNvGrpSpPr/>
          <p:nvPr/>
        </p:nvGrpSpPr>
        <p:grpSpPr>
          <a:xfrm>
            <a:off x="1403648" y="699542"/>
            <a:ext cx="7704856" cy="4104456"/>
            <a:chOff x="377414" y="771550"/>
            <a:chExt cx="8630070" cy="3960589"/>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222" y="771550"/>
              <a:ext cx="8407250" cy="3960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Скругленный прямоугольник 4"/>
            <p:cNvSpPr/>
            <p:nvPr/>
          </p:nvSpPr>
          <p:spPr>
            <a:xfrm>
              <a:off x="3707904" y="1419622"/>
              <a:ext cx="3528392"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377414" y="1419622"/>
              <a:ext cx="882218"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1331640" y="1419622"/>
              <a:ext cx="1656184"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кругленный прямоугольник 12"/>
            <p:cNvSpPr/>
            <p:nvPr/>
          </p:nvSpPr>
          <p:spPr>
            <a:xfrm>
              <a:off x="8151772" y="1059582"/>
              <a:ext cx="855712" cy="22029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8180784" y="2253434"/>
              <a:ext cx="711696" cy="318315"/>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1050631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1" y="0"/>
            <a:ext cx="7632848" cy="546667"/>
          </a:xfrm>
        </p:spPr>
        <p:txBody>
          <a:bodyPr>
            <a:noAutofit/>
          </a:bodyPr>
          <a:lstStyle/>
          <a:p>
            <a:pPr algn="l"/>
            <a:r>
              <a:rPr lang="ru-RU" dirty="0" err="1">
                <a:cs typeface="Arial" panose="020B0604020202020204" pitchFamily="34" charset="0"/>
              </a:rPr>
              <a:t>Promising</a:t>
            </a:r>
            <a:r>
              <a:rPr lang="ru-RU" dirty="0">
                <a:cs typeface="Arial" panose="020B0604020202020204" pitchFamily="34" charset="0"/>
              </a:rPr>
              <a:t> </a:t>
            </a:r>
            <a:r>
              <a:rPr lang="en-US" dirty="0">
                <a:cs typeface="Arial" panose="020B0604020202020204" pitchFamily="34" charset="0"/>
              </a:rPr>
              <a:t>“m</a:t>
            </a:r>
            <a:r>
              <a:rPr lang="ru-RU" dirty="0" err="1">
                <a:cs typeface="Arial" panose="020B0604020202020204" pitchFamily="34" charset="0"/>
              </a:rPr>
              <a:t>achine-to-machine</a:t>
            </a:r>
            <a:r>
              <a:rPr lang="en-US" dirty="0">
                <a:cs typeface="Arial" panose="020B0604020202020204" pitchFamily="34" charset="0"/>
              </a:rPr>
              <a:t>”</a:t>
            </a:r>
            <a:r>
              <a:rPr lang="ru-RU" dirty="0">
                <a:cs typeface="Arial" panose="020B0604020202020204" pitchFamily="34" charset="0"/>
              </a:rPr>
              <a:t> schemes: </a:t>
            </a:r>
            <a:br>
              <a:rPr lang="en-US" dirty="0">
                <a:cs typeface="Arial" panose="020B0604020202020204" pitchFamily="34" charset="0"/>
              </a:rPr>
            </a:br>
            <a:r>
              <a:rPr lang="ru-RU" dirty="0">
                <a:cs typeface="Arial" panose="020B0604020202020204" pitchFamily="34" charset="0"/>
              </a:rPr>
              <a:t>Push or pull?</a:t>
            </a:r>
            <a:endParaRPr lang="ru-RU" dirty="0"/>
          </a:p>
        </p:txBody>
      </p:sp>
      <p:sp>
        <p:nvSpPr>
          <p:cNvPr id="28" name="object 3"/>
          <p:cNvSpPr/>
          <p:nvPr/>
        </p:nvSpPr>
        <p:spPr>
          <a:xfrm>
            <a:off x="323528" y="957724"/>
            <a:ext cx="1759356" cy="1759356"/>
          </a:xfrm>
          <a:prstGeom prst="rect">
            <a:avLst/>
          </a:prstGeom>
          <a:blipFill>
            <a:blip r:embed="rId3" cstate="print"/>
            <a:stretch>
              <a:fillRect/>
            </a:stretch>
          </a:blipFill>
        </p:spPr>
        <p:txBody>
          <a:bodyPr wrap="square" lIns="0" tIns="0" rIns="0" bIns="0" rtlCol="0"/>
          <a:lstStyle/>
          <a:p>
            <a:endParaRPr/>
          </a:p>
        </p:txBody>
      </p:sp>
      <p:sp>
        <p:nvSpPr>
          <p:cNvPr id="29" name="object 4"/>
          <p:cNvSpPr/>
          <p:nvPr/>
        </p:nvSpPr>
        <p:spPr>
          <a:xfrm>
            <a:off x="5787606" y="965055"/>
            <a:ext cx="1759356" cy="1759356"/>
          </a:xfrm>
          <a:prstGeom prst="rect">
            <a:avLst/>
          </a:prstGeom>
          <a:blipFill>
            <a:blip r:embed="rId4" cstate="print"/>
            <a:stretch>
              <a:fillRect/>
            </a:stretch>
          </a:blipFill>
        </p:spPr>
        <p:txBody>
          <a:bodyPr wrap="square" lIns="0" tIns="0" rIns="0" bIns="0" rtlCol="0"/>
          <a:lstStyle/>
          <a:p>
            <a:endParaRPr/>
          </a:p>
        </p:txBody>
      </p:sp>
      <p:sp>
        <p:nvSpPr>
          <p:cNvPr id="30" name="object 5"/>
          <p:cNvSpPr/>
          <p:nvPr/>
        </p:nvSpPr>
        <p:spPr>
          <a:xfrm>
            <a:off x="3104588" y="1118998"/>
            <a:ext cx="1678719" cy="1275533"/>
          </a:xfrm>
          <a:prstGeom prst="rect">
            <a:avLst/>
          </a:prstGeom>
          <a:blipFill>
            <a:blip r:embed="rId5" cstate="print"/>
            <a:stretch>
              <a:fillRect/>
            </a:stretch>
          </a:blipFill>
        </p:spPr>
        <p:txBody>
          <a:bodyPr wrap="square" lIns="0" tIns="0" rIns="0" bIns="0" rtlCol="0"/>
          <a:lstStyle/>
          <a:p>
            <a:endParaRPr/>
          </a:p>
        </p:txBody>
      </p:sp>
      <p:sp>
        <p:nvSpPr>
          <p:cNvPr id="31" name="object 6"/>
          <p:cNvSpPr/>
          <p:nvPr/>
        </p:nvSpPr>
        <p:spPr>
          <a:xfrm>
            <a:off x="2716064" y="1588160"/>
            <a:ext cx="315218" cy="410516"/>
          </a:xfrm>
          <a:custGeom>
            <a:avLst/>
            <a:gdLst/>
            <a:ahLst/>
            <a:cxnLst/>
            <a:rect l="l" t="t" r="r" b="b"/>
            <a:pathLst>
              <a:path w="409575" h="533400">
                <a:moveTo>
                  <a:pt x="204850" y="0"/>
                </a:moveTo>
                <a:lnTo>
                  <a:pt x="0" y="0"/>
                </a:lnTo>
                <a:lnTo>
                  <a:pt x="204850" y="266700"/>
                </a:lnTo>
                <a:lnTo>
                  <a:pt x="0" y="533400"/>
                </a:lnTo>
                <a:lnTo>
                  <a:pt x="204850" y="533400"/>
                </a:lnTo>
                <a:lnTo>
                  <a:pt x="409575" y="266700"/>
                </a:lnTo>
                <a:lnTo>
                  <a:pt x="204850" y="0"/>
                </a:lnTo>
                <a:close/>
              </a:path>
            </a:pathLst>
          </a:custGeom>
          <a:solidFill>
            <a:srgbClr val="F69B16"/>
          </a:solidFill>
        </p:spPr>
        <p:txBody>
          <a:bodyPr wrap="square" lIns="0" tIns="0" rIns="0" bIns="0" rtlCol="0"/>
          <a:lstStyle/>
          <a:p>
            <a:endParaRPr/>
          </a:p>
        </p:txBody>
      </p:sp>
      <p:sp>
        <p:nvSpPr>
          <p:cNvPr id="32" name="object 7"/>
          <p:cNvSpPr/>
          <p:nvPr/>
        </p:nvSpPr>
        <p:spPr>
          <a:xfrm>
            <a:off x="4966573" y="1595491"/>
            <a:ext cx="315218" cy="417847"/>
          </a:xfrm>
          <a:custGeom>
            <a:avLst/>
            <a:gdLst/>
            <a:ahLst/>
            <a:cxnLst/>
            <a:rect l="l" t="t" r="r" b="b"/>
            <a:pathLst>
              <a:path w="409575" h="542925">
                <a:moveTo>
                  <a:pt x="409575" y="0"/>
                </a:moveTo>
                <a:lnTo>
                  <a:pt x="204850" y="0"/>
                </a:lnTo>
                <a:lnTo>
                  <a:pt x="0" y="271399"/>
                </a:lnTo>
                <a:lnTo>
                  <a:pt x="204850" y="542925"/>
                </a:lnTo>
                <a:lnTo>
                  <a:pt x="409575" y="542925"/>
                </a:lnTo>
                <a:lnTo>
                  <a:pt x="204850" y="271399"/>
                </a:lnTo>
                <a:lnTo>
                  <a:pt x="409575" y="0"/>
                </a:lnTo>
                <a:close/>
              </a:path>
            </a:pathLst>
          </a:custGeom>
          <a:solidFill>
            <a:srgbClr val="F69B16"/>
          </a:solidFill>
        </p:spPr>
        <p:txBody>
          <a:bodyPr wrap="square" lIns="0" tIns="0" rIns="0" bIns="0" rtlCol="0"/>
          <a:lstStyle/>
          <a:p>
            <a:endParaRPr/>
          </a:p>
        </p:txBody>
      </p:sp>
      <p:sp>
        <p:nvSpPr>
          <p:cNvPr id="33" name="object 8"/>
          <p:cNvSpPr/>
          <p:nvPr/>
        </p:nvSpPr>
        <p:spPr>
          <a:xfrm>
            <a:off x="838490" y="2557247"/>
            <a:ext cx="2628000" cy="1742695"/>
          </a:xfrm>
          <a:prstGeom prst="rect">
            <a:avLst/>
          </a:prstGeom>
          <a:blipFill>
            <a:blip r:embed="rId6" cstate="print"/>
            <a:stretch>
              <a:fillRect/>
            </a:stretch>
          </a:blipFill>
        </p:spPr>
        <p:txBody>
          <a:bodyPr wrap="square" lIns="0" tIns="0" rIns="0" bIns="0" rtlCol="0"/>
          <a:lstStyle/>
          <a:p>
            <a:endParaRPr/>
          </a:p>
        </p:txBody>
      </p:sp>
      <p:sp>
        <p:nvSpPr>
          <p:cNvPr id="36" name="object 10"/>
          <p:cNvSpPr txBox="1"/>
          <p:nvPr/>
        </p:nvSpPr>
        <p:spPr>
          <a:xfrm>
            <a:off x="858748" y="2603504"/>
            <a:ext cx="2497945" cy="1384995"/>
          </a:xfrm>
          <a:prstGeom prst="rect">
            <a:avLst/>
          </a:prstGeom>
          <a:solidFill>
            <a:srgbClr val="FFFFFF"/>
          </a:solidFill>
          <a:ln w="9525">
            <a:solidFill>
              <a:srgbClr val="2874B0"/>
            </a:solidFill>
          </a:ln>
        </p:spPr>
        <p:txBody>
          <a:bodyPr vert="horz" wrap="square" lIns="0" tIns="0" rIns="0" bIns="0" rtlCol="0">
            <a:spAutoFit/>
          </a:bodyPr>
          <a:lstStyle/>
          <a:p>
            <a:pPr marL="288000" marR="235585" indent="-180000">
              <a:lnSpc>
                <a:spcPts val="1600"/>
              </a:lnSpc>
              <a:spcBef>
                <a:spcPts val="600"/>
              </a:spcBef>
              <a:buFont typeface="Arial"/>
              <a:buChar char="•"/>
              <a:tabLst>
                <a:tab pos="372745" algn="l"/>
              </a:tabLst>
            </a:pPr>
            <a:r>
              <a:rPr lang="en-US" sz="1400" spc="-55" dirty="0">
                <a:solidFill>
                  <a:srgbClr val="17375E"/>
                </a:solidFill>
                <a:latin typeface="Calibri"/>
                <a:cs typeface="Calibri"/>
              </a:rPr>
              <a:t>Many suppliers create connectors in their languages</a:t>
            </a:r>
          </a:p>
          <a:p>
            <a:pPr marL="288000" marR="235585" indent="-180000">
              <a:lnSpc>
                <a:spcPts val="1600"/>
              </a:lnSpc>
              <a:spcBef>
                <a:spcPts val="600"/>
              </a:spcBef>
              <a:buFont typeface="Arial"/>
              <a:buChar char="•"/>
              <a:tabLst>
                <a:tab pos="372745" algn="l"/>
              </a:tabLst>
            </a:pPr>
            <a:r>
              <a:rPr lang="en-US" sz="1400" spc="-55" dirty="0">
                <a:solidFill>
                  <a:srgbClr val="17375E"/>
                </a:solidFill>
                <a:latin typeface="Calibri"/>
                <a:cs typeface="Calibri"/>
              </a:rPr>
              <a:t>Data is presented when it is fully ready</a:t>
            </a:r>
          </a:p>
          <a:p>
            <a:pPr marL="288000" marR="235585" indent="-180000">
              <a:lnSpc>
                <a:spcPts val="1600"/>
              </a:lnSpc>
              <a:spcBef>
                <a:spcPts val="600"/>
              </a:spcBef>
              <a:buFont typeface="Arial"/>
              <a:buChar char="•"/>
              <a:tabLst>
                <a:tab pos="372745" algn="l"/>
              </a:tabLst>
            </a:pPr>
            <a:r>
              <a:rPr lang="en-US" sz="1400" spc="-55" dirty="0">
                <a:solidFill>
                  <a:srgbClr val="17375E"/>
                </a:solidFill>
                <a:latin typeface="Calibri"/>
                <a:cs typeface="Calibri"/>
              </a:rPr>
              <a:t>One organization – one connector</a:t>
            </a:r>
            <a:endParaRPr sz="1400" dirty="0">
              <a:solidFill>
                <a:srgbClr val="17375E"/>
              </a:solidFill>
              <a:latin typeface="Calibri"/>
              <a:cs typeface="Calibri"/>
            </a:endParaRPr>
          </a:p>
        </p:txBody>
      </p:sp>
      <p:sp>
        <p:nvSpPr>
          <p:cNvPr id="37" name="object 11"/>
          <p:cNvSpPr txBox="1"/>
          <p:nvPr/>
        </p:nvSpPr>
        <p:spPr>
          <a:xfrm>
            <a:off x="3082596" y="1602821"/>
            <a:ext cx="461831" cy="360000"/>
          </a:xfrm>
          <a:prstGeom prst="rect">
            <a:avLst/>
          </a:prstGeom>
          <a:solidFill>
            <a:srgbClr val="2874B0"/>
          </a:solidFill>
        </p:spPr>
        <p:txBody>
          <a:bodyPr vert="horz" wrap="square" lIns="0" tIns="0" rIns="0" bIns="0" rtlCol="0">
            <a:noAutofit/>
          </a:bodyPr>
          <a:lstStyle/>
          <a:p>
            <a:pPr algn="ctr">
              <a:lnSpc>
                <a:spcPct val="100000"/>
              </a:lnSpc>
            </a:pPr>
            <a:r>
              <a:rPr sz="1200" spc="-60" dirty="0">
                <a:solidFill>
                  <a:srgbClr val="F4F5F7"/>
                </a:solidFill>
                <a:latin typeface="Helvetica"/>
                <a:cs typeface="Helvetica"/>
              </a:rPr>
              <a:t>A</a:t>
            </a:r>
            <a:r>
              <a:rPr sz="1200" spc="-55" dirty="0">
                <a:solidFill>
                  <a:srgbClr val="F4F5F7"/>
                </a:solidFill>
                <a:latin typeface="Helvetica"/>
                <a:cs typeface="Helvetica"/>
              </a:rPr>
              <a:t>P</a:t>
            </a:r>
            <a:r>
              <a:rPr sz="1200" spc="-15" dirty="0">
                <a:solidFill>
                  <a:srgbClr val="F4F5F7"/>
                </a:solidFill>
                <a:latin typeface="Helvetica"/>
                <a:cs typeface="Helvetica"/>
              </a:rPr>
              <a:t>I</a:t>
            </a:r>
            <a:endParaRPr sz="1200" dirty="0">
              <a:latin typeface="Helvetica"/>
              <a:cs typeface="Helvetica"/>
            </a:endParaRPr>
          </a:p>
        </p:txBody>
      </p:sp>
      <p:sp>
        <p:nvSpPr>
          <p:cNvPr id="38" name="object 12"/>
          <p:cNvSpPr txBox="1"/>
          <p:nvPr/>
        </p:nvSpPr>
        <p:spPr>
          <a:xfrm>
            <a:off x="4153659" y="1642200"/>
            <a:ext cx="835694" cy="360000"/>
          </a:xfrm>
          <a:prstGeom prst="rect">
            <a:avLst/>
          </a:prstGeom>
          <a:solidFill>
            <a:srgbClr val="2874B0"/>
          </a:solidFill>
        </p:spPr>
        <p:txBody>
          <a:bodyPr vert="horz" wrap="square" lIns="0" tIns="0" rIns="0" bIns="0" rtlCol="0">
            <a:noAutofit/>
          </a:bodyPr>
          <a:lstStyle/>
          <a:p>
            <a:pPr algn="ctr">
              <a:lnSpc>
                <a:spcPct val="100000"/>
              </a:lnSpc>
            </a:pPr>
            <a:r>
              <a:rPr lang="en-US" sz="1200" spc="170" dirty="0">
                <a:solidFill>
                  <a:srgbClr val="F4F5F7"/>
                </a:solidFill>
                <a:latin typeface="Arial Narrow"/>
                <a:cs typeface="Arial Narrow"/>
              </a:rPr>
              <a:t>Connector</a:t>
            </a:r>
            <a:endParaRPr sz="1200" dirty="0">
              <a:latin typeface="Arial Narrow"/>
              <a:cs typeface="Arial Narrow"/>
            </a:endParaRPr>
          </a:p>
        </p:txBody>
      </p:sp>
      <p:sp>
        <p:nvSpPr>
          <p:cNvPr id="39" name="object 13"/>
          <p:cNvSpPr txBox="1"/>
          <p:nvPr/>
        </p:nvSpPr>
        <p:spPr>
          <a:xfrm>
            <a:off x="5406412" y="1635686"/>
            <a:ext cx="454500" cy="360000"/>
          </a:xfrm>
          <a:prstGeom prst="rect">
            <a:avLst/>
          </a:prstGeom>
          <a:solidFill>
            <a:srgbClr val="468099"/>
          </a:solidFill>
          <a:ln w="38100">
            <a:solidFill>
              <a:srgbClr val="F4F5F7"/>
            </a:solidFill>
          </a:ln>
        </p:spPr>
        <p:txBody>
          <a:bodyPr vert="horz" wrap="square" lIns="0" tIns="0" rIns="0" bIns="0" rtlCol="0">
            <a:noAutofit/>
          </a:bodyPr>
          <a:lstStyle/>
          <a:p>
            <a:pPr algn="ctr">
              <a:lnSpc>
                <a:spcPct val="100000"/>
              </a:lnSpc>
            </a:pPr>
            <a:r>
              <a:rPr sz="1200" spc="-60" dirty="0">
                <a:solidFill>
                  <a:srgbClr val="F4F5F7"/>
                </a:solidFill>
                <a:latin typeface="Helvetica"/>
                <a:cs typeface="Helvetica"/>
              </a:rPr>
              <a:t>A</a:t>
            </a:r>
            <a:r>
              <a:rPr sz="1200" spc="-55" dirty="0">
                <a:solidFill>
                  <a:srgbClr val="F4F5F7"/>
                </a:solidFill>
                <a:latin typeface="Helvetica"/>
                <a:cs typeface="Helvetica"/>
              </a:rPr>
              <a:t>P</a:t>
            </a:r>
            <a:r>
              <a:rPr sz="1200" spc="-15" dirty="0">
                <a:solidFill>
                  <a:srgbClr val="F4F5F7"/>
                </a:solidFill>
                <a:latin typeface="Helvetica"/>
                <a:cs typeface="Helvetica"/>
              </a:rPr>
              <a:t>I</a:t>
            </a:r>
            <a:endParaRPr sz="1200" dirty="0">
              <a:latin typeface="Helvetica"/>
              <a:cs typeface="Helvetica"/>
            </a:endParaRPr>
          </a:p>
        </p:txBody>
      </p:sp>
      <p:sp>
        <p:nvSpPr>
          <p:cNvPr id="40" name="object 14"/>
          <p:cNvSpPr txBox="1"/>
          <p:nvPr/>
        </p:nvSpPr>
        <p:spPr>
          <a:xfrm>
            <a:off x="1755749" y="1635686"/>
            <a:ext cx="828363" cy="360000"/>
          </a:xfrm>
          <a:prstGeom prst="rect">
            <a:avLst/>
          </a:prstGeom>
          <a:solidFill>
            <a:srgbClr val="468099"/>
          </a:solidFill>
          <a:ln w="38100">
            <a:solidFill>
              <a:srgbClr val="F4F5F7"/>
            </a:solidFill>
          </a:ln>
        </p:spPr>
        <p:txBody>
          <a:bodyPr vert="horz" wrap="square" lIns="0" tIns="0" rIns="0" bIns="0" rtlCol="0">
            <a:noAutofit/>
          </a:bodyPr>
          <a:lstStyle/>
          <a:p>
            <a:pPr algn="ctr">
              <a:lnSpc>
                <a:spcPct val="100000"/>
              </a:lnSpc>
            </a:pPr>
            <a:r>
              <a:rPr lang="en-US" sz="1200" spc="170" dirty="0">
                <a:solidFill>
                  <a:srgbClr val="F4F5F7"/>
                </a:solidFill>
                <a:latin typeface="Arial Narrow"/>
                <a:cs typeface="Arial Narrow"/>
              </a:rPr>
              <a:t>Connector</a:t>
            </a:r>
            <a:endParaRPr lang="en-US" sz="1200" dirty="0">
              <a:latin typeface="Arial Narrow"/>
              <a:cs typeface="Arial Narrow"/>
            </a:endParaRPr>
          </a:p>
        </p:txBody>
      </p:sp>
      <p:sp>
        <p:nvSpPr>
          <p:cNvPr id="41" name="object 15"/>
          <p:cNvSpPr/>
          <p:nvPr/>
        </p:nvSpPr>
        <p:spPr>
          <a:xfrm>
            <a:off x="5989360" y="2571751"/>
            <a:ext cx="2831112" cy="1728192"/>
          </a:xfrm>
          <a:prstGeom prst="rect">
            <a:avLst/>
          </a:prstGeom>
          <a:blipFill>
            <a:blip r:embed="rId7" cstate="print"/>
            <a:stretch>
              <a:fillRect/>
            </a:stretch>
          </a:blipFill>
        </p:spPr>
        <p:txBody>
          <a:bodyPr wrap="square" lIns="0" tIns="0" rIns="0" bIns="0" rtlCol="0"/>
          <a:lstStyle/>
          <a:p>
            <a:endParaRPr/>
          </a:p>
        </p:txBody>
      </p:sp>
      <p:sp>
        <p:nvSpPr>
          <p:cNvPr id="59" name="object 17"/>
          <p:cNvSpPr txBox="1"/>
          <p:nvPr/>
        </p:nvSpPr>
        <p:spPr>
          <a:xfrm>
            <a:off x="6061367" y="2603504"/>
            <a:ext cx="2635417" cy="1590179"/>
          </a:xfrm>
          <a:prstGeom prst="rect">
            <a:avLst/>
          </a:prstGeom>
          <a:solidFill>
            <a:srgbClr val="FFFFFF"/>
          </a:solidFill>
          <a:ln w="9525">
            <a:solidFill>
              <a:srgbClr val="2874B0"/>
            </a:solidFill>
          </a:ln>
        </p:spPr>
        <p:txBody>
          <a:bodyPr vert="horz" wrap="square" lIns="0" tIns="0" rIns="0" bIns="0" rtlCol="0">
            <a:spAutoFit/>
          </a:bodyPr>
          <a:lstStyle/>
          <a:p>
            <a:pPr marL="288000" marR="289560" indent="-180000">
              <a:lnSpc>
                <a:spcPts val="1600"/>
              </a:lnSpc>
              <a:spcBef>
                <a:spcPts val="600"/>
              </a:spcBef>
              <a:buFont typeface="Arial"/>
              <a:buChar char="•"/>
              <a:tabLst>
                <a:tab pos="373380" algn="l"/>
              </a:tabLst>
            </a:pPr>
            <a:r>
              <a:rPr lang="ru-RU" sz="1400" spc="5" dirty="0">
                <a:solidFill>
                  <a:srgbClr val="17375E"/>
                </a:solidFill>
                <a:latin typeface="Calibri"/>
                <a:cs typeface="Calibri"/>
              </a:rPr>
              <a:t>The recipient creates </a:t>
            </a:r>
            <a:r>
              <a:rPr lang="ru-RU" sz="1400" spc="-20" dirty="0">
                <a:solidFill>
                  <a:srgbClr val="17375E"/>
                </a:solidFill>
                <a:latin typeface="Calibri"/>
                <a:cs typeface="Calibri"/>
              </a:rPr>
              <a:t>plenty </a:t>
            </a:r>
            <a:r>
              <a:rPr lang="ru-RU" sz="1400" spc="-10" dirty="0">
                <a:solidFill>
                  <a:srgbClr val="17375E"/>
                </a:solidFill>
                <a:latin typeface="Calibri"/>
                <a:cs typeface="Calibri"/>
              </a:rPr>
              <a:t>connectors</a:t>
            </a:r>
            <a:r>
              <a:rPr sz="1400" spc="5" dirty="0">
                <a:solidFill>
                  <a:srgbClr val="17375E"/>
                </a:solidFill>
                <a:latin typeface="Calibri"/>
                <a:cs typeface="Calibri"/>
              </a:rPr>
              <a:t> </a:t>
            </a:r>
            <a:r>
              <a:rPr lang="ru-RU" sz="1400" dirty="0">
                <a:solidFill>
                  <a:srgbClr val="17375E"/>
                </a:solidFill>
                <a:latin typeface="Calibri"/>
                <a:cs typeface="Calibri"/>
              </a:rPr>
              <a:t>to</a:t>
            </a:r>
            <a:r>
              <a:rPr sz="1400" dirty="0">
                <a:solidFill>
                  <a:srgbClr val="17375E"/>
                </a:solidFill>
                <a:latin typeface="Calibri"/>
                <a:cs typeface="Calibri"/>
              </a:rPr>
              <a:t> </a:t>
            </a:r>
            <a:r>
              <a:rPr lang="ru-RU" sz="1400" spc="-15" dirty="0" err="1">
                <a:solidFill>
                  <a:srgbClr val="17375E"/>
                </a:solidFill>
                <a:latin typeface="Calibri"/>
                <a:cs typeface="Calibri"/>
              </a:rPr>
              <a:t>supplier</a:t>
            </a:r>
            <a:r>
              <a:rPr lang="ru-RU" sz="1400" spc="-15" dirty="0">
                <a:solidFill>
                  <a:srgbClr val="17375E"/>
                </a:solidFill>
                <a:latin typeface="Calibri"/>
                <a:cs typeface="Calibri"/>
              </a:rPr>
              <a:t> </a:t>
            </a:r>
            <a:r>
              <a:rPr lang="ru-RU" sz="1400" spc="-15" dirty="0" err="1">
                <a:solidFill>
                  <a:srgbClr val="17375E"/>
                </a:solidFill>
                <a:latin typeface="Calibri"/>
                <a:cs typeface="Calibri"/>
              </a:rPr>
              <a:t>systems</a:t>
            </a:r>
            <a:endParaRPr lang="en-US" sz="1400" spc="-15" dirty="0">
              <a:solidFill>
                <a:srgbClr val="17375E"/>
              </a:solidFill>
              <a:latin typeface="Calibri"/>
              <a:cs typeface="Calibri"/>
            </a:endParaRPr>
          </a:p>
          <a:p>
            <a:pPr marL="288000" marR="289560" indent="-180000">
              <a:lnSpc>
                <a:spcPts val="1600"/>
              </a:lnSpc>
              <a:spcBef>
                <a:spcPts val="600"/>
              </a:spcBef>
              <a:buFont typeface="Arial"/>
              <a:buChar char="•"/>
              <a:tabLst>
                <a:tab pos="373380" algn="l"/>
              </a:tabLst>
            </a:pPr>
            <a:r>
              <a:rPr lang="en-US" sz="1400" spc="-15" dirty="0">
                <a:solidFill>
                  <a:srgbClr val="17375E"/>
                </a:solidFill>
                <a:latin typeface="Calibri"/>
                <a:cs typeface="Calibri"/>
              </a:rPr>
              <a:t>Requests are performed when data is required</a:t>
            </a:r>
          </a:p>
          <a:p>
            <a:pPr marL="288000" marR="289560" indent="-180000">
              <a:lnSpc>
                <a:spcPts val="1600"/>
              </a:lnSpc>
              <a:spcBef>
                <a:spcPts val="600"/>
              </a:spcBef>
              <a:buFont typeface="Arial"/>
              <a:buChar char="•"/>
              <a:tabLst>
                <a:tab pos="373380" algn="l"/>
              </a:tabLst>
            </a:pPr>
            <a:r>
              <a:rPr lang="en-US" sz="1400" spc="-15" dirty="0">
                <a:solidFill>
                  <a:srgbClr val="17375E"/>
                </a:solidFill>
                <a:latin typeface="Calibri"/>
                <a:cs typeface="Calibri"/>
              </a:rPr>
              <a:t>One organization – many connectors</a:t>
            </a:r>
            <a:endParaRPr sz="1400" dirty="0">
              <a:solidFill>
                <a:srgbClr val="17375E"/>
              </a:solidFill>
              <a:latin typeface="Calibri"/>
              <a:cs typeface="Calibri"/>
            </a:endParaRPr>
          </a:p>
        </p:txBody>
      </p:sp>
      <p:sp>
        <p:nvSpPr>
          <p:cNvPr id="16" name="object 19"/>
          <p:cNvSpPr txBox="1"/>
          <p:nvPr/>
        </p:nvSpPr>
        <p:spPr>
          <a:xfrm>
            <a:off x="2107720" y="1314026"/>
            <a:ext cx="1107897" cy="249612"/>
          </a:xfrm>
          <a:prstGeom prst="rect">
            <a:avLst/>
          </a:prstGeom>
        </p:spPr>
        <p:txBody>
          <a:bodyPr vert="horz" wrap="square" lIns="0" tIns="0" rIns="0" bIns="0" rtlCol="0">
            <a:noAutofit/>
          </a:bodyPr>
          <a:lstStyle/>
          <a:p>
            <a:pPr algn="ctr">
              <a:lnSpc>
                <a:spcPct val="100000"/>
              </a:lnSpc>
            </a:pPr>
            <a:r>
              <a:rPr lang="en-US" sz="1400" kern="900" spc="35" dirty="0">
                <a:solidFill>
                  <a:schemeClr val="tx1">
                    <a:lumMod val="65000"/>
                    <a:lumOff val="35000"/>
                  </a:schemeClr>
                </a:solidFill>
                <a:latin typeface="Arial" panose="020B0604020202020204" pitchFamily="34" charset="0"/>
                <a:cs typeface="Arial" panose="020B0604020202020204" pitchFamily="34" charset="0"/>
              </a:rPr>
              <a:t>push</a:t>
            </a:r>
            <a:endParaRPr sz="1400" kern="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7" name="object 19"/>
          <p:cNvSpPr txBox="1"/>
          <p:nvPr/>
        </p:nvSpPr>
        <p:spPr>
          <a:xfrm>
            <a:off x="4727842" y="1314026"/>
            <a:ext cx="1107897" cy="249612"/>
          </a:xfrm>
          <a:prstGeom prst="rect">
            <a:avLst/>
          </a:prstGeom>
        </p:spPr>
        <p:txBody>
          <a:bodyPr vert="horz" wrap="square" lIns="0" tIns="0" rIns="0" bIns="0" rtlCol="0">
            <a:noAutofit/>
          </a:bodyPr>
          <a:lstStyle/>
          <a:p>
            <a:pPr algn="ctr">
              <a:lnSpc>
                <a:spcPct val="100000"/>
              </a:lnSpc>
            </a:pPr>
            <a:r>
              <a:rPr lang="en-US" sz="1400" kern="900" spc="35" dirty="0">
                <a:solidFill>
                  <a:schemeClr val="tx1">
                    <a:lumMod val="65000"/>
                    <a:lumOff val="35000"/>
                  </a:schemeClr>
                </a:solidFill>
                <a:latin typeface="Arial" panose="020B0604020202020204" pitchFamily="34" charset="0"/>
                <a:cs typeface="Arial" panose="020B0604020202020204" pitchFamily="34" charset="0"/>
              </a:rPr>
              <a:t>pull</a:t>
            </a:r>
            <a:endParaRPr sz="1400" kern="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8" name="object 8"/>
          <p:cNvSpPr txBox="1"/>
          <p:nvPr/>
        </p:nvSpPr>
        <p:spPr>
          <a:xfrm>
            <a:off x="4080807" y="3126826"/>
            <a:ext cx="1157907" cy="705851"/>
          </a:xfrm>
          <a:prstGeom prst="rect">
            <a:avLst/>
          </a:prstGeom>
          <a:solidFill>
            <a:srgbClr val="2874B0"/>
          </a:solidFill>
        </p:spPr>
        <p:txBody>
          <a:bodyPr vert="horz" wrap="square" lIns="0" tIns="0" rIns="0" bIns="0" rtlCol="0" anchor="ctr">
            <a:noAutofit/>
          </a:bodyPr>
          <a:lstStyle/>
          <a:p>
            <a:pPr algn="ctr"/>
            <a:r>
              <a:rPr lang="en-US" sz="1600" b="1" dirty="0">
                <a:solidFill>
                  <a:srgbClr val="F4F5F7"/>
                </a:solidFill>
                <a:latin typeface="Arial" panose="020B0604020202020204" pitchFamily="34" charset="0"/>
                <a:cs typeface="Arial" panose="020B0604020202020204" pitchFamily="34" charset="0"/>
              </a:rPr>
              <a:t>SQL </a:t>
            </a:r>
            <a:endParaRPr lang="ru-RU" sz="1600" b="1" dirty="0">
              <a:solidFill>
                <a:srgbClr val="F4F5F7"/>
              </a:solidFill>
              <a:latin typeface="Arial" panose="020B0604020202020204" pitchFamily="34" charset="0"/>
              <a:cs typeface="Arial" panose="020B0604020202020204" pitchFamily="34" charset="0"/>
            </a:endParaRPr>
          </a:p>
          <a:p>
            <a:pPr algn="ctr"/>
            <a:r>
              <a:rPr lang="ru-RU" sz="1200" b="1" dirty="0">
                <a:solidFill>
                  <a:srgbClr val="F4F5F7"/>
                </a:solidFill>
                <a:latin typeface="Arial" panose="020B0604020202020204" pitchFamily="34" charset="0"/>
                <a:cs typeface="Arial" panose="020B0604020202020204" pitchFamily="34" charset="0"/>
              </a:rPr>
              <a:t>request to</a:t>
            </a:r>
            <a:r>
              <a:rPr lang="ru-RU" sz="1600" b="1" dirty="0">
                <a:solidFill>
                  <a:srgbClr val="F4F5F7"/>
                </a:solidFill>
                <a:latin typeface="Arial" panose="020B0604020202020204" pitchFamily="34" charset="0"/>
                <a:cs typeface="Arial" panose="020B0604020202020204" pitchFamily="34" charset="0"/>
              </a:rPr>
              <a:t> </a:t>
            </a:r>
            <a:r>
              <a:rPr lang="ru-RU" sz="1200" b="1" dirty="0">
                <a:solidFill>
                  <a:srgbClr val="F4F5F7"/>
                </a:solidFill>
                <a:latin typeface="Arial" panose="020B0604020202020204" pitchFamily="34" charset="0"/>
                <a:cs typeface="Arial" panose="020B0604020202020204" pitchFamily="34" charset="0"/>
              </a:rPr>
              <a:t>DATABASE</a:t>
            </a:r>
            <a:endParaRPr sz="1200" b="1" dirty="0">
              <a:latin typeface="Arial" panose="020B0604020202020204" pitchFamily="34" charset="0"/>
              <a:cs typeface="Arial" panose="020B0604020202020204" pitchFamily="34" charset="0"/>
            </a:endParaRPr>
          </a:p>
        </p:txBody>
      </p:sp>
      <p:cxnSp>
        <p:nvCxnSpPr>
          <p:cNvPr id="19" name="Прямая со стрелкой 18"/>
          <p:cNvCxnSpPr>
            <a:stCxn id="30" idx="2"/>
            <a:endCxn id="18" idx="0"/>
          </p:cNvCxnSpPr>
          <p:nvPr/>
        </p:nvCxnSpPr>
        <p:spPr>
          <a:xfrm>
            <a:off x="3943948" y="2394531"/>
            <a:ext cx="715813" cy="73229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20" name="Плюс 19"/>
          <p:cNvSpPr/>
          <p:nvPr/>
        </p:nvSpPr>
        <p:spPr>
          <a:xfrm rot="884209">
            <a:off x="4011196" y="2472997"/>
            <a:ext cx="581314" cy="575361"/>
          </a:xfrm>
          <a:prstGeom prst="mathPlus">
            <a:avLst>
              <a:gd name="adj1" fmla="val 796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09157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7776864" cy="546667"/>
          </a:xfrm>
        </p:spPr>
        <p:txBody>
          <a:bodyPr>
            <a:noAutofit/>
          </a:bodyPr>
          <a:lstStyle/>
          <a:p>
            <a:pPr algn="l"/>
            <a:r>
              <a:rPr lang="ru-RU" sz="1800" dirty="0" err="1">
                <a:cs typeface="Arial" panose="020B0604020202020204" pitchFamily="34" charset="0"/>
              </a:rPr>
              <a:t>Promising</a:t>
            </a:r>
            <a:r>
              <a:rPr lang="ru-RU" sz="1800" dirty="0">
                <a:cs typeface="Arial" panose="020B0604020202020204" pitchFamily="34" charset="0"/>
              </a:rPr>
              <a:t> </a:t>
            </a:r>
            <a:r>
              <a:rPr lang="en-US" sz="1800" dirty="0">
                <a:cs typeface="Arial" panose="020B0604020202020204" pitchFamily="34" charset="0"/>
              </a:rPr>
              <a:t>“</a:t>
            </a:r>
            <a:r>
              <a:rPr lang="ru-RU" sz="1800" dirty="0" err="1">
                <a:cs typeface="Arial" panose="020B0604020202020204" pitchFamily="34" charset="0"/>
              </a:rPr>
              <a:t>machine-to-machine</a:t>
            </a:r>
            <a:r>
              <a:rPr lang="en-US" sz="1800" dirty="0">
                <a:cs typeface="Arial" panose="020B0604020202020204" pitchFamily="34" charset="0"/>
              </a:rPr>
              <a:t>”</a:t>
            </a:r>
            <a:r>
              <a:rPr lang="ru-RU" sz="1800" dirty="0">
                <a:cs typeface="Arial" panose="020B0604020202020204" pitchFamily="34" charset="0"/>
              </a:rPr>
              <a:t> </a:t>
            </a:r>
            <a:r>
              <a:rPr lang="ru-RU" sz="1800" dirty="0" err="1">
                <a:cs typeface="Arial" panose="020B0604020202020204" pitchFamily="34" charset="0"/>
              </a:rPr>
              <a:t>schemes</a:t>
            </a:r>
            <a:r>
              <a:rPr lang="ru-RU" sz="1800" dirty="0">
                <a:cs typeface="Arial" panose="020B0604020202020204" pitchFamily="34" charset="0"/>
              </a:rPr>
              <a:t>: </a:t>
            </a:r>
            <a:br>
              <a:rPr lang="ru-RU" sz="1800" dirty="0">
                <a:cs typeface="Arial" panose="020B0604020202020204" pitchFamily="34" charset="0"/>
              </a:rPr>
            </a:br>
            <a:r>
              <a:rPr lang="ru-RU" sz="1800" dirty="0"/>
              <a:t>Adaptive API for </a:t>
            </a:r>
            <a:r>
              <a:rPr lang="ru-RU" sz="1800" dirty="0" err="1"/>
              <a:t>data</a:t>
            </a:r>
            <a:r>
              <a:rPr lang="ru-RU" sz="1800" dirty="0"/>
              <a:t> </a:t>
            </a:r>
            <a:r>
              <a:rPr lang="ru-RU" sz="1800" dirty="0" err="1"/>
              <a:t>and</a:t>
            </a:r>
            <a:r>
              <a:rPr lang="ru-RU" sz="1800" dirty="0"/>
              <a:t> </a:t>
            </a:r>
            <a:r>
              <a:rPr lang="ru-RU" sz="1800" dirty="0" err="1"/>
              <a:t>metadata</a:t>
            </a:r>
            <a:r>
              <a:rPr lang="en-US" sz="1800" dirty="0"/>
              <a:t> </a:t>
            </a:r>
            <a:r>
              <a:rPr lang="ru-RU" sz="1800" dirty="0" err="1"/>
              <a:t>exchange</a:t>
            </a:r>
            <a:r>
              <a:rPr lang="ru-RU" sz="1800" dirty="0"/>
              <a:t> </a:t>
            </a:r>
          </a:p>
        </p:txBody>
      </p:sp>
      <p:sp>
        <p:nvSpPr>
          <p:cNvPr id="12" name="object 3"/>
          <p:cNvSpPr/>
          <p:nvPr/>
        </p:nvSpPr>
        <p:spPr>
          <a:xfrm>
            <a:off x="2627784" y="822099"/>
            <a:ext cx="6120681" cy="3405835"/>
          </a:xfrm>
          <a:prstGeom prst="rect">
            <a:avLst/>
          </a:prstGeom>
          <a:blipFill>
            <a:blip r:embed="rId3" cstate="print"/>
            <a:stretch>
              <a:fillRect/>
            </a:stretch>
          </a:blipFill>
        </p:spPr>
        <p:txBody>
          <a:bodyPr wrap="square" lIns="0" tIns="0" rIns="0" bIns="0" rtlCol="0"/>
          <a:lstStyle/>
          <a:p>
            <a:endParaRPr/>
          </a:p>
        </p:txBody>
      </p:sp>
      <p:sp>
        <p:nvSpPr>
          <p:cNvPr id="13" name="object 4"/>
          <p:cNvSpPr txBox="1"/>
          <p:nvPr/>
        </p:nvSpPr>
        <p:spPr>
          <a:xfrm>
            <a:off x="328611" y="854591"/>
            <a:ext cx="1245870" cy="276999"/>
          </a:xfrm>
          <a:prstGeom prst="rect">
            <a:avLst/>
          </a:prstGeom>
        </p:spPr>
        <p:txBody>
          <a:bodyPr vert="horz" wrap="square" lIns="0" tIns="0" rIns="0" bIns="0" rtlCol="0">
            <a:spAutoFit/>
          </a:bodyPr>
          <a:lstStyle/>
          <a:p>
            <a:pPr marL="12700">
              <a:lnSpc>
                <a:spcPct val="100000"/>
              </a:lnSpc>
            </a:pPr>
            <a:r>
              <a:rPr sz="1800" spc="5" dirty="0">
                <a:solidFill>
                  <a:srgbClr val="255C8C"/>
                </a:solidFill>
                <a:latin typeface="Calibri"/>
                <a:cs typeface="Calibri"/>
              </a:rPr>
              <a:t>A</a:t>
            </a:r>
            <a:r>
              <a:rPr sz="1800" spc="-35" dirty="0">
                <a:solidFill>
                  <a:srgbClr val="255C8C"/>
                </a:solidFill>
                <a:latin typeface="Calibri"/>
                <a:cs typeface="Calibri"/>
              </a:rPr>
              <a:t>P</a:t>
            </a:r>
            <a:r>
              <a:rPr sz="1800" dirty="0">
                <a:solidFill>
                  <a:srgbClr val="255C8C"/>
                </a:solidFill>
                <a:latin typeface="Calibri"/>
                <a:cs typeface="Calibri"/>
              </a:rPr>
              <a:t>I</a:t>
            </a:r>
            <a:r>
              <a:rPr lang="ru-RU" sz="1800" dirty="0">
                <a:solidFill>
                  <a:srgbClr val="255C8C"/>
                </a:solidFill>
                <a:latin typeface="Calibri"/>
                <a:cs typeface="Calibri"/>
              </a:rPr>
              <a:t> </a:t>
            </a:r>
            <a:r>
              <a:rPr lang="en-US" sz="1800" dirty="0">
                <a:solidFill>
                  <a:srgbClr val="255C8C"/>
                </a:solidFill>
                <a:latin typeface="Calibri"/>
                <a:cs typeface="Calibri"/>
              </a:rPr>
              <a:t>functions</a:t>
            </a:r>
            <a:endParaRPr sz="1800" dirty="0">
              <a:solidFill>
                <a:srgbClr val="255C8C"/>
              </a:solidFill>
              <a:latin typeface="Calibri"/>
              <a:cs typeface="Calibri"/>
            </a:endParaRPr>
          </a:p>
        </p:txBody>
      </p:sp>
      <p:sp>
        <p:nvSpPr>
          <p:cNvPr id="20" name="object 5"/>
          <p:cNvSpPr txBox="1"/>
          <p:nvPr/>
        </p:nvSpPr>
        <p:spPr>
          <a:xfrm>
            <a:off x="328611" y="1442911"/>
            <a:ext cx="1927479" cy="2335892"/>
          </a:xfrm>
          <a:prstGeom prst="rect">
            <a:avLst/>
          </a:prstGeom>
          <a:solidFill>
            <a:srgbClr val="245C8B"/>
          </a:solidFill>
        </p:spPr>
        <p:txBody>
          <a:bodyPr vert="horz" wrap="square" lIns="0" tIns="0" rIns="0" bIns="0" rtlCol="0">
            <a:noAutofit/>
          </a:bodyPr>
          <a:lstStyle/>
          <a:p>
            <a:pPr marL="360000" indent="180000">
              <a:lnSpc>
                <a:spcPct val="100000"/>
              </a:lnSpc>
              <a:spcBef>
                <a:spcPts val="600"/>
              </a:spcBef>
              <a:buClr>
                <a:srgbClr val="FFFFFF"/>
              </a:buClr>
              <a:buFont typeface="Arial"/>
              <a:buChar char="•"/>
              <a:tabLst>
                <a:tab pos="1079500" algn="l"/>
              </a:tabLst>
            </a:pPr>
            <a:r>
              <a:rPr sz="1600" spc="-65" dirty="0">
                <a:solidFill>
                  <a:srgbClr val="FFFFFF"/>
                </a:solidFill>
                <a:latin typeface="Arial" panose="020B0604020202020204" pitchFamily="34" charset="0"/>
                <a:cs typeface="Arial" panose="020B0604020202020204" pitchFamily="34" charset="0"/>
              </a:rPr>
              <a:t>L</a:t>
            </a:r>
            <a:r>
              <a:rPr sz="1600" spc="10" dirty="0">
                <a:solidFill>
                  <a:srgbClr val="FFFFFF"/>
                </a:solidFill>
                <a:latin typeface="Arial" panose="020B0604020202020204" pitchFamily="34" charset="0"/>
                <a:cs typeface="Arial" panose="020B0604020202020204" pitchFamily="34" charset="0"/>
              </a:rPr>
              <a:t>o</a:t>
            </a:r>
            <a:r>
              <a:rPr sz="1600" spc="-65" dirty="0">
                <a:solidFill>
                  <a:srgbClr val="FFFFFF"/>
                </a:solidFill>
                <a:latin typeface="Arial" panose="020B0604020202020204" pitchFamily="34" charset="0"/>
                <a:cs typeface="Arial" panose="020B0604020202020204" pitchFamily="34" charset="0"/>
              </a:rPr>
              <a:t>g</a:t>
            </a:r>
            <a:r>
              <a:rPr sz="1600" dirty="0">
                <a:solidFill>
                  <a:srgbClr val="FFFFFF"/>
                </a:solidFill>
                <a:latin typeface="Arial" panose="020B0604020202020204" pitchFamily="34" charset="0"/>
                <a:cs typeface="Arial" panose="020B0604020202020204" pitchFamily="34" charset="0"/>
              </a:rPr>
              <a:t>in</a:t>
            </a: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pP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tabLst>
                <a:tab pos="1079500" algn="l"/>
              </a:tabLst>
            </a:pPr>
            <a:r>
              <a:rPr sz="1600" spc="-180" dirty="0">
                <a:solidFill>
                  <a:srgbClr val="FFFFFF"/>
                </a:solidFill>
                <a:latin typeface="Arial" panose="020B0604020202020204" pitchFamily="34" charset="0"/>
                <a:cs typeface="Arial" panose="020B0604020202020204" pitchFamily="34" charset="0"/>
              </a:rPr>
              <a:t>U</a:t>
            </a:r>
            <a:r>
              <a:rPr sz="1600" spc="5" dirty="0">
                <a:solidFill>
                  <a:srgbClr val="FFFFFF"/>
                </a:solidFill>
                <a:latin typeface="Arial" panose="020B0604020202020204" pitchFamily="34" charset="0"/>
                <a:cs typeface="Arial" panose="020B0604020202020204" pitchFamily="34" charset="0"/>
              </a:rPr>
              <a:t>pl</a:t>
            </a:r>
            <a:r>
              <a:rPr sz="1600" spc="-80" dirty="0">
                <a:solidFill>
                  <a:srgbClr val="FFFFFF"/>
                </a:solidFill>
                <a:latin typeface="Arial" panose="020B0604020202020204" pitchFamily="34" charset="0"/>
                <a:cs typeface="Arial" panose="020B0604020202020204" pitchFamily="34" charset="0"/>
              </a:rPr>
              <a:t>o</a:t>
            </a:r>
            <a:r>
              <a:rPr sz="1600" spc="-75" dirty="0">
                <a:solidFill>
                  <a:srgbClr val="FFFFFF"/>
                </a:solidFill>
                <a:latin typeface="Arial" panose="020B0604020202020204" pitchFamily="34" charset="0"/>
                <a:cs typeface="Arial" panose="020B0604020202020204" pitchFamily="34" charset="0"/>
              </a:rPr>
              <a:t>a</a:t>
            </a:r>
            <a:r>
              <a:rPr sz="1600" spc="10" dirty="0">
                <a:solidFill>
                  <a:srgbClr val="FFFFFF"/>
                </a:solidFill>
                <a:latin typeface="Arial" panose="020B0604020202020204" pitchFamily="34" charset="0"/>
                <a:cs typeface="Arial" panose="020B0604020202020204" pitchFamily="34" charset="0"/>
              </a:rPr>
              <a:t>d</a:t>
            </a: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pP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tabLst>
                <a:tab pos="1079500" algn="l"/>
              </a:tabLst>
            </a:pPr>
            <a:r>
              <a:rPr sz="1600" spc="-175" dirty="0">
                <a:solidFill>
                  <a:srgbClr val="FFFFFF"/>
                </a:solidFill>
                <a:latin typeface="Arial" panose="020B0604020202020204" pitchFamily="34" charset="0"/>
                <a:cs typeface="Arial" panose="020B0604020202020204" pitchFamily="34" charset="0"/>
              </a:rPr>
              <a:t>D</a:t>
            </a:r>
            <a:r>
              <a:rPr sz="1600" spc="10" dirty="0">
                <a:solidFill>
                  <a:srgbClr val="FFFFFF"/>
                </a:solidFill>
                <a:latin typeface="Arial" panose="020B0604020202020204" pitchFamily="34" charset="0"/>
                <a:cs typeface="Arial" panose="020B0604020202020204" pitchFamily="34" charset="0"/>
              </a:rPr>
              <a:t>o</a:t>
            </a:r>
            <a:r>
              <a:rPr sz="1600" spc="40" dirty="0">
                <a:solidFill>
                  <a:srgbClr val="FFFFFF"/>
                </a:solidFill>
                <a:latin typeface="Arial" panose="020B0604020202020204" pitchFamily="34" charset="0"/>
                <a:cs typeface="Arial" panose="020B0604020202020204" pitchFamily="34" charset="0"/>
              </a:rPr>
              <a:t>w</a:t>
            </a:r>
            <a:r>
              <a:rPr sz="1600" spc="-65" dirty="0">
                <a:solidFill>
                  <a:srgbClr val="FFFFFF"/>
                </a:solidFill>
                <a:latin typeface="Arial" panose="020B0604020202020204" pitchFamily="34" charset="0"/>
                <a:cs typeface="Arial" panose="020B0604020202020204" pitchFamily="34" charset="0"/>
              </a:rPr>
              <a:t>n</a:t>
            </a:r>
            <a:r>
              <a:rPr sz="1600" spc="5" dirty="0">
                <a:solidFill>
                  <a:srgbClr val="FFFFFF"/>
                </a:solidFill>
                <a:latin typeface="Arial" panose="020B0604020202020204" pitchFamily="34" charset="0"/>
                <a:cs typeface="Arial" panose="020B0604020202020204" pitchFamily="34" charset="0"/>
              </a:rPr>
              <a:t>l</a:t>
            </a:r>
            <a:r>
              <a:rPr sz="1600" spc="-70" dirty="0">
                <a:solidFill>
                  <a:srgbClr val="FFFFFF"/>
                </a:solidFill>
                <a:latin typeface="Arial" panose="020B0604020202020204" pitchFamily="34" charset="0"/>
                <a:cs typeface="Arial" panose="020B0604020202020204" pitchFamily="34" charset="0"/>
              </a:rPr>
              <a:t>oa</a:t>
            </a:r>
            <a:r>
              <a:rPr sz="1600" spc="10" dirty="0">
                <a:solidFill>
                  <a:srgbClr val="FFFFFF"/>
                </a:solidFill>
                <a:latin typeface="Arial" panose="020B0604020202020204" pitchFamily="34" charset="0"/>
                <a:cs typeface="Arial" panose="020B0604020202020204" pitchFamily="34" charset="0"/>
              </a:rPr>
              <a:t>d</a:t>
            </a: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pP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tabLst>
                <a:tab pos="1079500" algn="l"/>
              </a:tabLst>
            </a:pPr>
            <a:r>
              <a:rPr sz="1600" spc="-170" dirty="0">
                <a:solidFill>
                  <a:srgbClr val="FFFFFF"/>
                </a:solidFill>
                <a:latin typeface="Arial" panose="020B0604020202020204" pitchFamily="34" charset="0"/>
                <a:cs typeface="Arial" panose="020B0604020202020204" pitchFamily="34" charset="0"/>
              </a:rPr>
              <a:t>C</a:t>
            </a:r>
            <a:r>
              <a:rPr sz="1600" spc="-65" dirty="0">
                <a:solidFill>
                  <a:srgbClr val="FFFFFF"/>
                </a:solidFill>
                <a:latin typeface="Arial" panose="020B0604020202020204" pitchFamily="34" charset="0"/>
                <a:cs typeface="Arial" panose="020B0604020202020204" pitchFamily="34" charset="0"/>
              </a:rPr>
              <a:t>h</a:t>
            </a:r>
            <a:r>
              <a:rPr sz="1600" spc="-20" dirty="0">
                <a:solidFill>
                  <a:srgbClr val="FFFFFF"/>
                </a:solidFill>
                <a:latin typeface="Arial" panose="020B0604020202020204" pitchFamily="34" charset="0"/>
                <a:cs typeface="Arial" panose="020B0604020202020204" pitchFamily="34" charset="0"/>
              </a:rPr>
              <a:t>e</a:t>
            </a:r>
            <a:r>
              <a:rPr sz="1600" spc="-75" dirty="0">
                <a:solidFill>
                  <a:srgbClr val="FFFFFF"/>
                </a:solidFill>
                <a:latin typeface="Arial" panose="020B0604020202020204" pitchFamily="34" charset="0"/>
                <a:cs typeface="Arial" panose="020B0604020202020204" pitchFamily="34" charset="0"/>
              </a:rPr>
              <a:t>c</a:t>
            </a:r>
            <a:r>
              <a:rPr sz="1600" spc="-10" dirty="0">
                <a:solidFill>
                  <a:srgbClr val="FFFFFF"/>
                </a:solidFill>
                <a:latin typeface="Arial" panose="020B0604020202020204" pitchFamily="34" charset="0"/>
                <a:cs typeface="Arial" panose="020B0604020202020204" pitchFamily="34" charset="0"/>
              </a:rPr>
              <a:t>k</a:t>
            </a:r>
            <a:endParaRPr sz="1600" dirty="0">
              <a:latin typeface="Arial" panose="020B0604020202020204" pitchFamily="34" charset="0"/>
              <a:cs typeface="Arial" panose="020B0604020202020204" pitchFamily="34" charset="0"/>
            </a:endParaRPr>
          </a:p>
        </p:txBody>
      </p:sp>
      <p:sp>
        <p:nvSpPr>
          <p:cNvPr id="21" name="object 6"/>
          <p:cNvSpPr txBox="1"/>
          <p:nvPr/>
        </p:nvSpPr>
        <p:spPr>
          <a:xfrm>
            <a:off x="6500812" y="2405658"/>
            <a:ext cx="457200" cy="200025"/>
          </a:xfrm>
          <a:prstGeom prst="rect">
            <a:avLst/>
          </a:prstGeom>
          <a:solidFill>
            <a:srgbClr val="F4F5F7"/>
          </a:solidFill>
        </p:spPr>
        <p:txBody>
          <a:bodyPr vert="horz" wrap="square" lIns="0" tIns="0" rIns="0" bIns="0" rtlCol="0">
            <a:spAutoFit/>
          </a:bodyPr>
          <a:lstStyle/>
          <a:p>
            <a:pPr marL="98425">
              <a:lnSpc>
                <a:spcPct val="100000"/>
              </a:lnSpc>
            </a:pPr>
            <a:r>
              <a:rPr sz="650" spc="25" dirty="0">
                <a:latin typeface="Calibri"/>
                <a:cs typeface="Calibri"/>
              </a:rPr>
              <a:t>Up</a:t>
            </a:r>
            <a:r>
              <a:rPr sz="650" dirty="0">
                <a:latin typeface="Calibri"/>
                <a:cs typeface="Calibri"/>
              </a:rPr>
              <a:t>l</a:t>
            </a:r>
            <a:r>
              <a:rPr sz="650" spc="25" dirty="0">
                <a:latin typeface="Calibri"/>
                <a:cs typeface="Calibri"/>
              </a:rPr>
              <a:t>o</a:t>
            </a:r>
            <a:r>
              <a:rPr sz="650" spc="55" dirty="0">
                <a:latin typeface="Calibri"/>
                <a:cs typeface="Calibri"/>
              </a:rPr>
              <a:t>a</a:t>
            </a:r>
            <a:r>
              <a:rPr sz="650" spc="10" dirty="0">
                <a:latin typeface="Calibri"/>
                <a:cs typeface="Calibri"/>
              </a:rPr>
              <a:t>d</a:t>
            </a:r>
            <a:endParaRPr sz="650">
              <a:latin typeface="Calibri"/>
              <a:cs typeface="Calibri"/>
            </a:endParaRPr>
          </a:p>
        </p:txBody>
      </p:sp>
      <p:sp>
        <p:nvSpPr>
          <p:cNvPr id="22" name="object 7"/>
          <p:cNvSpPr/>
          <p:nvPr/>
        </p:nvSpPr>
        <p:spPr>
          <a:xfrm>
            <a:off x="6557962" y="2796183"/>
            <a:ext cx="371475" cy="200025"/>
          </a:xfrm>
          <a:custGeom>
            <a:avLst/>
            <a:gdLst/>
            <a:ahLst/>
            <a:cxnLst/>
            <a:rect l="l" t="t" r="r" b="b"/>
            <a:pathLst>
              <a:path w="371475" h="200025">
                <a:moveTo>
                  <a:pt x="0" y="200025"/>
                </a:moveTo>
                <a:lnTo>
                  <a:pt x="371475" y="200025"/>
                </a:lnTo>
                <a:lnTo>
                  <a:pt x="371475" y="0"/>
                </a:lnTo>
                <a:lnTo>
                  <a:pt x="0" y="0"/>
                </a:lnTo>
                <a:lnTo>
                  <a:pt x="0" y="200025"/>
                </a:lnTo>
                <a:close/>
              </a:path>
            </a:pathLst>
          </a:custGeom>
          <a:solidFill>
            <a:srgbClr val="F4F5F7"/>
          </a:solidFill>
        </p:spPr>
        <p:txBody>
          <a:bodyPr wrap="square" lIns="0" tIns="0" rIns="0" bIns="0" rtlCol="0"/>
          <a:lstStyle/>
          <a:p>
            <a:endParaRPr/>
          </a:p>
        </p:txBody>
      </p:sp>
      <p:sp>
        <p:nvSpPr>
          <p:cNvPr id="23" name="object 8"/>
          <p:cNvSpPr txBox="1"/>
          <p:nvPr/>
        </p:nvSpPr>
        <p:spPr>
          <a:xfrm>
            <a:off x="6551230" y="2851666"/>
            <a:ext cx="394335" cy="111760"/>
          </a:xfrm>
          <a:prstGeom prst="rect">
            <a:avLst/>
          </a:prstGeom>
        </p:spPr>
        <p:txBody>
          <a:bodyPr vert="horz" wrap="square" lIns="0" tIns="0" rIns="0" bIns="0" rtlCol="0">
            <a:spAutoFit/>
          </a:bodyPr>
          <a:lstStyle/>
          <a:p>
            <a:pPr marL="12700">
              <a:lnSpc>
                <a:spcPct val="100000"/>
              </a:lnSpc>
            </a:pPr>
            <a:r>
              <a:rPr sz="650" spc="45" dirty="0">
                <a:latin typeface="Calibri"/>
                <a:cs typeface="Calibri"/>
              </a:rPr>
              <a:t>D</a:t>
            </a:r>
            <a:r>
              <a:rPr sz="650" spc="25" dirty="0">
                <a:latin typeface="Calibri"/>
                <a:cs typeface="Calibri"/>
              </a:rPr>
              <a:t>o</a:t>
            </a:r>
            <a:r>
              <a:rPr sz="650" spc="-20" dirty="0">
                <a:latin typeface="Calibri"/>
                <a:cs typeface="Calibri"/>
              </a:rPr>
              <a:t>w</a:t>
            </a:r>
            <a:r>
              <a:rPr sz="650" spc="25" dirty="0">
                <a:latin typeface="Calibri"/>
                <a:cs typeface="Calibri"/>
              </a:rPr>
              <a:t>n</a:t>
            </a:r>
            <a:r>
              <a:rPr sz="650" spc="-5" dirty="0">
                <a:latin typeface="Calibri"/>
                <a:cs typeface="Calibri"/>
              </a:rPr>
              <a:t>l</a:t>
            </a:r>
            <a:r>
              <a:rPr sz="650" spc="25" dirty="0">
                <a:latin typeface="Calibri"/>
                <a:cs typeface="Calibri"/>
              </a:rPr>
              <a:t>o</a:t>
            </a:r>
            <a:r>
              <a:rPr sz="650" spc="60" dirty="0">
                <a:latin typeface="Calibri"/>
                <a:cs typeface="Calibri"/>
              </a:rPr>
              <a:t>a</a:t>
            </a:r>
            <a:r>
              <a:rPr sz="650" spc="10" dirty="0">
                <a:latin typeface="Calibri"/>
                <a:cs typeface="Calibri"/>
              </a:rPr>
              <a:t>d</a:t>
            </a:r>
            <a:endParaRPr sz="650">
              <a:latin typeface="Calibri"/>
              <a:cs typeface="Calibri"/>
            </a:endParaRPr>
          </a:p>
        </p:txBody>
      </p:sp>
    </p:spTree>
    <p:extLst>
      <p:ext uri="{BB962C8B-B14F-4D97-AF65-F5344CB8AC3E}">
        <p14:creationId xmlns:p14="http://schemas.microsoft.com/office/powerpoint/2010/main" val="427563544"/>
      </p:ext>
    </p:extLst>
  </p:cSld>
  <p:clrMapOvr>
    <a:masterClrMapping/>
  </p:clrMapOvr>
</p:sld>
</file>

<file path=ppt/theme/theme1.xml><?xml version="1.0" encoding="utf-8"?>
<a:theme xmlns:a="http://schemas.openxmlformats.org/drawingml/2006/main" name="Cis-Stat">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s-Stat fa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is-Stat End">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презы</Template>
  <TotalTime>2933</TotalTime>
  <Words>1882</Words>
  <Application>Microsoft Macintosh PowerPoint</Application>
  <PresentationFormat>Экран (16:9)</PresentationFormat>
  <Paragraphs>187</Paragraphs>
  <Slides>12</Slides>
  <Notes>9</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12</vt:i4>
      </vt:variant>
    </vt:vector>
  </HeadingPairs>
  <TitlesOfParts>
    <vt:vector size="19" baseType="lpstr">
      <vt:lpstr>Arial</vt:lpstr>
      <vt:lpstr>Arial Narrow</vt:lpstr>
      <vt:lpstr>Calibri</vt:lpstr>
      <vt:lpstr>Helvetica</vt:lpstr>
      <vt:lpstr>Cis-Stat</vt:lpstr>
      <vt:lpstr>Cis-Stat face</vt:lpstr>
      <vt:lpstr>Cis-Stat End</vt:lpstr>
      <vt:lpstr>CIS statistics-from questionnaires towards a digital interaction paradigm</vt:lpstr>
      <vt:lpstr>Traditional data collection schemes from NSOs</vt:lpstr>
      <vt:lpstr>Traditional collection schemes: Data provision  via the CIS-STAT website account</vt:lpstr>
      <vt:lpstr>Traditional data collection schemes from NSOs (2)</vt:lpstr>
      <vt:lpstr>Promising data collection schemes</vt:lpstr>
      <vt:lpstr>Questionnaire forms or data sets collection?</vt:lpstr>
      <vt:lpstr>Promising data collection schemes: input web-interface</vt:lpstr>
      <vt:lpstr>Promising “machine-to-machine” schemes:  Push or pull?</vt:lpstr>
      <vt:lpstr>Promising “machine-to-machine” schemes:  Adaptive API for data and metadata exchange </vt:lpstr>
      <vt:lpstr>Promising “machine-to-machine” schemes: Approbation of automated SDGs data collection in SDMX format</vt:lpstr>
      <vt:lpstr>Promising machine-to-machine schemes: NSI matching</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Пример корпоративной презентации Статкомитета СНГ 2023</dc:title>
  <dc:creator>Yandex.Translate</dc:creator>
  <dc:description>Translated with Yandex.Translate</dc:description>
  <cp:lastModifiedBy>Microsoft Office User</cp:lastModifiedBy>
  <cp:revision>136</cp:revision>
  <cp:lastPrinted>2024-03-20T06:40:45Z</cp:lastPrinted>
  <dcterms:created xsi:type="dcterms:W3CDTF">2023-02-06T13:15:30Z</dcterms:created>
  <dcterms:modified xsi:type="dcterms:W3CDTF">2025-11-06T20:10:16Z</dcterms:modified>
</cp:coreProperties>
</file>